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5" r:id="rId1"/>
    <p:sldMasterId id="2147483676" r:id="rId2"/>
  </p:sldMasterIdLst>
  <p:notesMasterIdLst>
    <p:notesMasterId r:id="rId79"/>
  </p:notesMasterIdLst>
  <p:sldIdLst>
    <p:sldId id="256" r:id="rId3"/>
    <p:sldId id="257" r:id="rId4"/>
    <p:sldId id="258" r:id="rId5"/>
    <p:sldId id="259" r:id="rId6"/>
    <p:sldId id="260" r:id="rId7"/>
    <p:sldId id="313"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304" r:id="rId31"/>
    <p:sldId id="305" r:id="rId32"/>
    <p:sldId id="285" r:id="rId33"/>
    <p:sldId id="286" r:id="rId34"/>
    <p:sldId id="287" r:id="rId35"/>
    <p:sldId id="288" r:id="rId36"/>
    <p:sldId id="306" r:id="rId37"/>
    <p:sldId id="307" r:id="rId38"/>
    <p:sldId id="290" r:id="rId39"/>
    <p:sldId id="291" r:id="rId40"/>
    <p:sldId id="309" r:id="rId41"/>
    <p:sldId id="310" r:id="rId42"/>
    <p:sldId id="311" r:id="rId43"/>
    <p:sldId id="294" r:id="rId44"/>
    <p:sldId id="295" r:id="rId45"/>
    <p:sldId id="296" r:id="rId46"/>
    <p:sldId id="293" r:id="rId47"/>
    <p:sldId id="297" r:id="rId48"/>
    <p:sldId id="298" r:id="rId49"/>
    <p:sldId id="299" r:id="rId50"/>
    <p:sldId id="300" r:id="rId51"/>
    <p:sldId id="312" r:id="rId52"/>
    <p:sldId id="301" r:id="rId53"/>
    <p:sldId id="302" r:id="rId54"/>
    <p:sldId id="336" r:id="rId55"/>
    <p:sldId id="337" r:id="rId56"/>
    <p:sldId id="334" r:id="rId57"/>
    <p:sldId id="314" r:id="rId58"/>
    <p:sldId id="315" r:id="rId59"/>
    <p:sldId id="316" r:id="rId60"/>
    <p:sldId id="317" r:id="rId61"/>
    <p:sldId id="318" r:id="rId62"/>
    <p:sldId id="261"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Lst>
  <p:sldSz cx="9144000" cy="5143500" type="screen16x9"/>
  <p:notesSz cx="6858000" cy="9144000"/>
  <p:embeddedFontLst>
    <p:embeddedFont>
      <p:font typeface="Open Sans" panose="020B0606030504020204" pitchFamily="34" charset="0"/>
      <p:regular r:id="rId80"/>
      <p:bold r:id="rId81"/>
      <p:italic r:id="rId82"/>
      <p:boldItalic r:id="rId8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3504CE0-DB88-45E9-9528-990517D5C9B6}">
  <a:tblStyle styleId="{33504CE0-DB88-45E9-9528-990517D5C9B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43"/>
    <p:restoredTop sz="94694"/>
  </p:normalViewPr>
  <p:slideViewPr>
    <p:cSldViewPr snapToGrid="0">
      <p:cViewPr varScale="1">
        <p:scale>
          <a:sx n="139" d="100"/>
          <a:sy n="139" d="100"/>
        </p:scale>
        <p:origin x="176" y="53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presProps" Target="presProps.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notesMaster" Target="notesMasters/notesMaster1.xml"/><Relationship Id="rId5" Type="http://schemas.openxmlformats.org/officeDocument/2006/relationships/slide" Target="slides/slide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font" Target="fonts/font1.fntdata"/><Relationship Id="rId85"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font" Target="fonts/font2.fntdata"/><Relationship Id="rId86"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tableStyles" Target="tableStyles.xml"/><Relationship Id="rId61" Type="http://schemas.openxmlformats.org/officeDocument/2006/relationships/slide" Target="slides/slide59.xml"/><Relationship Id="rId82"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646198fe3c_0_0: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g646198fe3c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646f7ac38c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646f7ac38c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647293ff5d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647293ff5d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647293ff5d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 name="Google Shape;246;g647293ff5d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646198fe3c_0_92: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[ALL PARTICIPATION]</a:t>
            </a:r>
            <a:endParaRPr/>
          </a:p>
        </p:txBody>
      </p:sp>
      <p:sp>
        <p:nvSpPr>
          <p:cNvPr id="252" name="Google Shape;252;g646198fe3c_0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62287a28b8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62287a28b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62287a28b8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9" name="Google Shape;269;g62287a28b8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62287a28b8_0_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62287a28b8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62287a28b8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 name="Google Shape;285;g62287a28b8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646198fe3c_0_97: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[ALL PARTICIPATION]</a:t>
            </a:r>
            <a:endParaRPr/>
          </a:p>
        </p:txBody>
      </p:sp>
      <p:sp>
        <p:nvSpPr>
          <p:cNvPr id="292" name="Google Shape;292;g646198fe3c_0_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646198fe3c_0_20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646198fe3c_0_2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646198fe3c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646198fe3c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6463a1fccc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6463a1fccc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g6463a1fccc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4" name="Google Shape;314;g6463a1fcc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g646f7ac38c_1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0" name="Google Shape;320;g646f7ac38c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g6463a1fccc_0_0: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[ALL PARTICIPATION]</a:t>
            </a:r>
            <a:endParaRPr/>
          </a:p>
        </p:txBody>
      </p:sp>
      <p:sp>
        <p:nvSpPr>
          <p:cNvPr id="326" name="Google Shape;326;g6463a1fcc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g646198fe3c_0_1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3" name="Google Shape;333;g646198fe3c_0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Google Shape;341;g651f5eb01c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 name="Google Shape;342;g651f5eb01c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7" name="Google Shape;347;g646198fe3c_0_117: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[ALL PARTICIPATION]</a:t>
            </a:r>
            <a:endParaRPr/>
          </a:p>
        </p:txBody>
      </p:sp>
      <p:sp>
        <p:nvSpPr>
          <p:cNvPr id="348" name="Google Shape;348;g646198fe3c_0_1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g646198fe3c_0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5" name="Google Shape;355;g646198fe3c_0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646198fe3c_0_1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646198fe3c_0_1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g646198fe3c_0_1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2" name="Google Shape;382;g646198fe3c_0_1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6444c5629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6444c5629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g646198fe3c_0_107: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[ALL PARTICIPATION]</a:t>
            </a:r>
            <a:endParaRPr/>
          </a:p>
        </p:txBody>
      </p:sp>
      <p:sp>
        <p:nvSpPr>
          <p:cNvPr id="390" name="Google Shape;390;g646198fe3c_0_1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g6463a1fccc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7" name="Google Shape;397;g6463a1fccc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g646198fe3c_0_1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 name="Google Shape;415;g646198fe3c_0_1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Google Shape;423;g646198fe3c_0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4" name="Google Shape;424;g646198fe3c_0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Google Shape;423;g646198fe3c_0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4" name="Google Shape;424;g646198fe3c_0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0543019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Google Shape;451;g651f5eb01c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2" name="Google Shape;452;g651f5eb01c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Google Shape;460;g6463a1fccc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1" name="Google Shape;461;g6463a1fccc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5"/>
        <p:cNvGrpSpPr/>
        <p:nvPr/>
      </p:nvGrpSpPr>
      <p:grpSpPr>
        <a:xfrm>
          <a:off x="0" y="0"/>
          <a:ext cx="0" cy="0"/>
          <a:chOff x="0" y="0"/>
          <a:chExt cx="0" cy="0"/>
        </a:xfrm>
      </p:grpSpPr>
      <p:sp>
        <p:nvSpPr>
          <p:cNvPr id="466" name="Google Shape;466;g646198fe3c_0_112: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[ALL PARTICIPATION]</a:t>
            </a:r>
            <a:endParaRPr/>
          </a:p>
        </p:txBody>
      </p:sp>
      <p:sp>
        <p:nvSpPr>
          <p:cNvPr id="467" name="Google Shape;467;g646198fe3c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4"/>
        <p:cNvGrpSpPr/>
        <p:nvPr/>
      </p:nvGrpSpPr>
      <p:grpSpPr>
        <a:xfrm>
          <a:off x="0" y="0"/>
          <a:ext cx="0" cy="0"/>
          <a:chOff x="0" y="0"/>
          <a:chExt cx="0" cy="0"/>
        </a:xfrm>
      </p:grpSpPr>
      <p:sp>
        <p:nvSpPr>
          <p:cNvPr id="445" name="Google Shape;445;g646198fe3c_0_1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6" name="Google Shape;446;g646198fe3c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2"/>
        <p:cNvGrpSpPr/>
        <p:nvPr/>
      </p:nvGrpSpPr>
      <p:grpSpPr>
        <a:xfrm>
          <a:off x="0" y="0"/>
          <a:ext cx="0" cy="0"/>
          <a:chOff x="0" y="0"/>
          <a:chExt cx="0" cy="0"/>
        </a:xfrm>
      </p:grpSpPr>
      <p:sp>
        <p:nvSpPr>
          <p:cNvPr id="473" name="Google Shape;473;g646198fe3c_0_16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4" name="Google Shape;474;g646198fe3c_0_1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646198fe3c_0_12: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[ALL PARTICIPATION]</a:t>
            </a:r>
            <a:endParaRPr/>
          </a:p>
        </p:txBody>
      </p:sp>
      <p:sp>
        <p:nvSpPr>
          <p:cNvPr id="155" name="Google Shape;155;g646198fe3c_0_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62fb4475c7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62fb4475c7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9"/>
        <p:cNvGrpSpPr/>
        <p:nvPr/>
      </p:nvGrpSpPr>
      <p:grpSpPr>
        <a:xfrm>
          <a:off x="0" y="0"/>
          <a:ext cx="0" cy="0"/>
          <a:chOff x="0" y="0"/>
          <a:chExt cx="0" cy="0"/>
        </a:xfrm>
      </p:grpSpPr>
      <p:sp>
        <p:nvSpPr>
          <p:cNvPr id="490" name="Google Shape;490;g62fb4475c7_4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1" name="Google Shape;491;g62fb4475c7_4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8"/>
        <p:cNvGrpSpPr/>
        <p:nvPr/>
      </p:nvGrpSpPr>
      <p:grpSpPr>
        <a:xfrm>
          <a:off x="0" y="0"/>
          <a:ext cx="0" cy="0"/>
          <a:chOff x="0" y="0"/>
          <a:chExt cx="0" cy="0"/>
        </a:xfrm>
      </p:grpSpPr>
      <p:sp>
        <p:nvSpPr>
          <p:cNvPr id="499" name="Google Shape;499;g646198fe3c_0_1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0" name="Google Shape;500;g646198fe3c_0_1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9"/>
        <p:cNvGrpSpPr/>
        <p:nvPr/>
      </p:nvGrpSpPr>
      <p:grpSpPr>
        <a:xfrm>
          <a:off x="0" y="0"/>
          <a:ext cx="0" cy="0"/>
          <a:chOff x="0" y="0"/>
          <a:chExt cx="0" cy="0"/>
        </a:xfrm>
      </p:grpSpPr>
      <p:sp>
        <p:nvSpPr>
          <p:cNvPr id="510" name="Google Shape;510;g647293ff5d_0_140: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[ALL PARTICIPATION]</a:t>
            </a:r>
            <a:endParaRPr/>
          </a:p>
        </p:txBody>
      </p:sp>
      <p:sp>
        <p:nvSpPr>
          <p:cNvPr id="511" name="Google Shape;511;g647293ff5d_0_1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6"/>
        <p:cNvGrpSpPr/>
        <p:nvPr/>
      </p:nvGrpSpPr>
      <p:grpSpPr>
        <a:xfrm>
          <a:off x="0" y="0"/>
          <a:ext cx="0" cy="0"/>
          <a:chOff x="0" y="0"/>
          <a:chExt cx="0" cy="0"/>
        </a:xfrm>
      </p:grpSpPr>
      <p:sp>
        <p:nvSpPr>
          <p:cNvPr id="517" name="Google Shape;517;g647293ff5d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8" name="Google Shape;518;g647293ff5d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9"/>
        <p:cNvGrpSpPr/>
        <p:nvPr/>
      </p:nvGrpSpPr>
      <p:grpSpPr>
        <a:xfrm>
          <a:off x="0" y="0"/>
          <a:ext cx="0" cy="0"/>
          <a:chOff x="0" y="0"/>
          <a:chExt cx="0" cy="0"/>
        </a:xfrm>
      </p:grpSpPr>
      <p:sp>
        <p:nvSpPr>
          <p:cNvPr id="510" name="Google Shape;510;g647293ff5d_0_140: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[ALL PARTICIPATION]</a:t>
            </a:r>
            <a:endParaRPr/>
          </a:p>
        </p:txBody>
      </p:sp>
      <p:sp>
        <p:nvSpPr>
          <p:cNvPr id="511" name="Google Shape;511;g647293ff5d_0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659749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854ed1cda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854ed1cda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76d4c78fc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76d4c78fc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76d4c78fc3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76d4c78fc3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76d4c78fc3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76d4c78fc3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646198fe3c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646198fe3c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76d4c78fc3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76d4c78fc3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76d4c78fc3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76d4c78fc3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854ed1cda9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854ed1cda9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854ed1cda9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854ed1cda9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854ed1cda9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854ed1cda9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854ed1cda9_0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854ed1cda9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854ed1cda9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854ed1cda9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854ed1cda9_0_1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854ed1cda9_0_1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854ed1cda9_0_1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7" name="Google Shape;227;g854ed1cda9_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854ed1cda9_0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854ed1cda9_0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62287a28b8_0_0: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[ALL PARTICIPATION]</a:t>
            </a:r>
            <a:endParaRPr/>
          </a:p>
        </p:txBody>
      </p:sp>
      <p:sp>
        <p:nvSpPr>
          <p:cNvPr id="181" name="Google Shape;181;g62287a28b8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854ed1cda9_0_18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 name="Google Shape;268;g854ed1cda9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854ed1cda9_0_2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854ed1cda9_0_2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854ed1cda9_0_2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8" name="Google Shape;298;g854ed1cda9_0_2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854ed1cda9_0_2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854ed1cda9_0_2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g854ed1cda9_0_2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2" name="Google Shape;332;g854ed1cda9_0_2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g854ed1cda9_0_3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3" name="Google Shape;353;g854ed1cda9_0_3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854ed1cda9_0_3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0" name="Google Shape;370;g854ed1cda9_0_3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646198fe3c_0_1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646198fe3c_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646198fe3c_0_19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646198fe3c_0_1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647293ff5d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647293ff5d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54"/>
        <p:cNvGrpSpPr/>
        <p:nvPr/>
      </p:nvGrpSpPr>
      <p:grpSpPr>
        <a:xfrm>
          <a:off x="0" y="0"/>
          <a:ext cx="0" cy="0"/>
          <a:chOff x="0" y="0"/>
          <a:chExt cx="0" cy="0"/>
        </a:xfrm>
      </p:grpSpPr>
      <p:pic>
        <p:nvPicPr>
          <p:cNvPr id="55" name="Google Shape;55;p14"/>
          <p:cNvPicPr preferRelativeResize="0"/>
          <p:nvPr/>
        </p:nvPicPr>
        <p:blipFill rotWithShape="1">
          <a:blip r:embed="rId2">
            <a:alphaModFix/>
          </a:blip>
          <a:srcRect r="7800" b="7535"/>
          <a:stretch/>
        </p:blipFill>
        <p:spPr>
          <a:xfrm>
            <a:off x="6579650" y="2571750"/>
            <a:ext cx="2564400" cy="2571900"/>
          </a:xfrm>
          <a:prstGeom prst="rect">
            <a:avLst/>
          </a:prstGeom>
          <a:noFill/>
          <a:ln>
            <a:noFill/>
          </a:ln>
        </p:spPr>
      </p:pic>
      <p:sp>
        <p:nvSpPr>
          <p:cNvPr id="56" name="Google Shape;56;p14"/>
          <p:cNvSpPr txBox="1">
            <a:spLocks noGrp="1"/>
          </p:cNvSpPr>
          <p:nvPr>
            <p:ph type="title"/>
          </p:nvPr>
        </p:nvSpPr>
        <p:spPr>
          <a:xfrm>
            <a:off x="457200" y="834727"/>
            <a:ext cx="8229600" cy="1389300"/>
          </a:xfrm>
          <a:prstGeom prst="rect">
            <a:avLst/>
          </a:prstGeom>
          <a:noFill/>
          <a:ln>
            <a:noFill/>
          </a:ln>
        </p:spPr>
        <p:txBody>
          <a:bodyPr spcFirstLastPara="1" wrap="square" lIns="34275" tIns="34275" rIns="34275" bIns="34275" anchor="b" anchorCtr="0">
            <a:noAutofit/>
          </a:bodyPr>
          <a:lstStyle>
            <a:lvl1pPr marL="0" marR="0" lvl="0" indent="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1pPr>
            <a:lvl2pPr marL="0" marR="0" lvl="1" indent="88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2pPr>
            <a:lvl3pPr marL="0" marR="0" lvl="2" indent="177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3pPr>
            <a:lvl4pPr marL="0" marR="0" lvl="3" indent="2540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4pPr>
            <a:lvl5pPr marL="0" marR="0" lvl="4" indent="342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5pPr>
            <a:lvl6pPr marL="0" marR="0" lvl="5" indent="431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6pPr>
            <a:lvl7pPr marL="0" marR="0" lvl="6" indent="5207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7pPr>
            <a:lvl8pPr marL="0" marR="0" lvl="7" indent="596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8pPr>
            <a:lvl9pPr marL="0" marR="0" lvl="8" indent="685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9pPr>
          </a:lstStyle>
          <a:p>
            <a:endParaRPr/>
          </a:p>
        </p:txBody>
      </p:sp>
      <p:sp>
        <p:nvSpPr>
          <p:cNvPr id="57" name="Google Shape;57;p14"/>
          <p:cNvSpPr txBox="1">
            <a:spLocks noGrp="1"/>
          </p:cNvSpPr>
          <p:nvPr>
            <p:ph type="body" idx="1"/>
          </p:nvPr>
        </p:nvSpPr>
        <p:spPr>
          <a:xfrm>
            <a:off x="457200" y="2195513"/>
            <a:ext cx="5038800" cy="1003500"/>
          </a:xfrm>
          <a:prstGeom prst="rect">
            <a:avLst/>
          </a:prstGeom>
          <a:noFill/>
          <a:ln>
            <a:noFill/>
          </a:ln>
        </p:spPr>
        <p:txBody>
          <a:bodyPr spcFirstLastPara="1" wrap="square" lIns="34275" tIns="34275" rIns="34275" bIns="34275" anchor="t" anchorCtr="0">
            <a:noAutofit/>
          </a:bodyPr>
          <a:lstStyle>
            <a:lvl1pPr marL="457200" marR="0" lvl="0" indent="-228600" algn="l" rtl="0">
              <a:lnSpc>
                <a:spcPct val="131250"/>
              </a:lnSpc>
              <a:spcBef>
                <a:spcPts val="0"/>
              </a:spcBef>
              <a:spcAft>
                <a:spcPts val="0"/>
              </a:spcAft>
              <a:buClr>
                <a:srgbClr val="9CBDD8"/>
              </a:buClr>
              <a:buSzPts val="500"/>
              <a:buFont typeface="Open Sans"/>
              <a:buNone/>
              <a:defRPr sz="2400" b="0" i="0" u="none" strike="noStrike" cap="none">
                <a:solidFill>
                  <a:srgbClr val="9CBDD8"/>
                </a:solidFill>
                <a:latin typeface="Open Sans"/>
                <a:ea typeface="Open Sans"/>
                <a:cs typeface="Open Sans"/>
                <a:sym typeface="Open Sans"/>
              </a:defRPr>
            </a:lvl1pPr>
            <a:lvl2pPr marL="914400" marR="0" lvl="1" indent="-228600" algn="l" rtl="0">
              <a:lnSpc>
                <a:spcPct val="131250"/>
              </a:lnSpc>
              <a:spcBef>
                <a:spcPts val="0"/>
              </a:spcBef>
              <a:spcAft>
                <a:spcPts val="0"/>
              </a:spcAft>
              <a:buClr>
                <a:srgbClr val="9CBDD8"/>
              </a:buClr>
              <a:buSzPts val="500"/>
              <a:buFont typeface="Open Sans"/>
              <a:buNone/>
              <a:defRPr sz="2400" b="0" i="0" u="none" strike="noStrike" cap="none">
                <a:solidFill>
                  <a:srgbClr val="9CBDD8"/>
                </a:solidFill>
                <a:latin typeface="Open Sans"/>
                <a:ea typeface="Open Sans"/>
                <a:cs typeface="Open Sans"/>
                <a:sym typeface="Open Sans"/>
              </a:defRPr>
            </a:lvl2pPr>
            <a:lvl3pPr marL="1371600" marR="0" lvl="2" indent="-228600" algn="l" rtl="0">
              <a:lnSpc>
                <a:spcPct val="131250"/>
              </a:lnSpc>
              <a:spcBef>
                <a:spcPts val="0"/>
              </a:spcBef>
              <a:spcAft>
                <a:spcPts val="0"/>
              </a:spcAft>
              <a:buClr>
                <a:srgbClr val="9CBDD8"/>
              </a:buClr>
              <a:buSzPts val="500"/>
              <a:buFont typeface="Open Sans"/>
              <a:buNone/>
              <a:defRPr sz="2400" b="0" i="0" u="none" strike="noStrike" cap="none">
                <a:solidFill>
                  <a:srgbClr val="9CBDD8"/>
                </a:solidFill>
                <a:latin typeface="Open Sans"/>
                <a:ea typeface="Open Sans"/>
                <a:cs typeface="Open Sans"/>
                <a:sym typeface="Open Sans"/>
              </a:defRPr>
            </a:lvl3pPr>
            <a:lvl4pPr marL="1828800" marR="0" lvl="3" indent="-228600" algn="l" rtl="0">
              <a:lnSpc>
                <a:spcPct val="131250"/>
              </a:lnSpc>
              <a:spcBef>
                <a:spcPts val="0"/>
              </a:spcBef>
              <a:spcAft>
                <a:spcPts val="0"/>
              </a:spcAft>
              <a:buClr>
                <a:srgbClr val="9CBDD8"/>
              </a:buClr>
              <a:buSzPts val="500"/>
              <a:buFont typeface="Open Sans"/>
              <a:buNone/>
              <a:defRPr sz="2400" b="0" i="0" u="none" strike="noStrike" cap="none">
                <a:solidFill>
                  <a:srgbClr val="9CBDD8"/>
                </a:solidFill>
                <a:latin typeface="Open Sans"/>
                <a:ea typeface="Open Sans"/>
                <a:cs typeface="Open Sans"/>
                <a:sym typeface="Open Sans"/>
              </a:defRPr>
            </a:lvl4pPr>
            <a:lvl5pPr marL="2286000" marR="0" lvl="4" indent="-228600" algn="l" rtl="0">
              <a:lnSpc>
                <a:spcPct val="131250"/>
              </a:lnSpc>
              <a:spcBef>
                <a:spcPts val="0"/>
              </a:spcBef>
              <a:spcAft>
                <a:spcPts val="0"/>
              </a:spcAft>
              <a:buClr>
                <a:srgbClr val="9CBDD8"/>
              </a:buClr>
              <a:buSzPts val="500"/>
              <a:buFont typeface="Open Sans"/>
              <a:buNone/>
              <a:defRPr sz="2400" b="0" i="0" u="none" strike="noStrike" cap="none">
                <a:solidFill>
                  <a:srgbClr val="9CBDD8"/>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9pPr>
          </a:lstStyle>
          <a:p>
            <a:endParaRPr/>
          </a:p>
        </p:txBody>
      </p:sp>
      <p:sp>
        <p:nvSpPr>
          <p:cNvPr id="58" name="Google Shape;58;p14"/>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gue" type="tx">
  <p:cSld name="TITLE_AND_BODY">
    <p:spTree>
      <p:nvGrpSpPr>
        <p:cNvPr id="1" name="Shape 59"/>
        <p:cNvGrpSpPr/>
        <p:nvPr/>
      </p:nvGrpSpPr>
      <p:grpSpPr>
        <a:xfrm>
          <a:off x="0" y="0"/>
          <a:ext cx="0" cy="0"/>
          <a:chOff x="0" y="0"/>
          <a:chExt cx="0" cy="0"/>
        </a:xfrm>
      </p:grpSpPr>
      <p:sp>
        <p:nvSpPr>
          <p:cNvPr id="60" name="Google Shape;60;p15"/>
          <p:cNvSpPr txBox="1">
            <a:spLocks noGrp="1"/>
          </p:cNvSpPr>
          <p:nvPr>
            <p:ph type="title"/>
          </p:nvPr>
        </p:nvSpPr>
        <p:spPr>
          <a:xfrm>
            <a:off x="457200" y="1295400"/>
            <a:ext cx="8229600" cy="1390800"/>
          </a:xfrm>
          <a:prstGeom prst="rect">
            <a:avLst/>
          </a:prstGeom>
          <a:noFill/>
          <a:ln>
            <a:noFill/>
          </a:ln>
        </p:spPr>
        <p:txBody>
          <a:bodyPr spcFirstLastPara="1" wrap="square" lIns="34275" tIns="34275" rIns="34275" bIns="34275" anchor="b" anchorCtr="0">
            <a:noAutofit/>
          </a:bodyPr>
          <a:lstStyle>
            <a:lvl1pPr marL="0" marR="0" lvl="0" indent="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1pPr>
            <a:lvl2pPr marL="0" marR="0" lvl="1" indent="88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2pPr>
            <a:lvl3pPr marL="0" marR="0" lvl="2" indent="177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3pPr>
            <a:lvl4pPr marL="0" marR="0" lvl="3" indent="2540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4pPr>
            <a:lvl5pPr marL="0" marR="0" lvl="4" indent="342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5pPr>
            <a:lvl6pPr marL="0" marR="0" lvl="5" indent="431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6pPr>
            <a:lvl7pPr marL="0" marR="0" lvl="6" indent="5207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7pPr>
            <a:lvl8pPr marL="0" marR="0" lvl="7" indent="596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8pPr>
            <a:lvl9pPr marL="0" marR="0" lvl="8" indent="685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9pPr>
          </a:lstStyle>
          <a:p>
            <a:endParaRPr/>
          </a:p>
        </p:txBody>
      </p:sp>
      <p:sp>
        <p:nvSpPr>
          <p:cNvPr id="61" name="Google Shape;61;p15"/>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p:cSld name="Title">
    <p:bg>
      <p:bgPr>
        <a:solidFill>
          <a:srgbClr val="FFFFFF"/>
        </a:solidFill>
        <a:effectLst/>
      </p:bgPr>
    </p:bg>
    <p:spTree>
      <p:nvGrpSpPr>
        <p:cNvPr id="1" name="Shape 62"/>
        <p:cNvGrpSpPr/>
        <p:nvPr/>
      </p:nvGrpSpPr>
      <p:grpSpPr>
        <a:xfrm>
          <a:off x="0" y="0"/>
          <a:ext cx="0" cy="0"/>
          <a:chOff x="0" y="0"/>
          <a:chExt cx="0" cy="0"/>
        </a:xfrm>
      </p:grpSpPr>
      <p:sp>
        <p:nvSpPr>
          <p:cNvPr id="63" name="Google Shape;63;p16"/>
          <p:cNvSpPr txBox="1">
            <a:spLocks noGrp="1"/>
          </p:cNvSpPr>
          <p:nvPr>
            <p:ph type="body" idx="1"/>
          </p:nvPr>
        </p:nvSpPr>
        <p:spPr>
          <a:xfrm>
            <a:off x="457200" y="914251"/>
            <a:ext cx="8229600" cy="309600"/>
          </a:xfrm>
          <a:prstGeom prst="rect">
            <a:avLst/>
          </a:prstGeom>
          <a:noFill/>
          <a:ln>
            <a:noFill/>
          </a:ln>
        </p:spPr>
        <p:txBody>
          <a:bodyPr spcFirstLastPara="1" wrap="square" lIns="34275" tIns="34275" rIns="34275" bIns="34275" anchor="t" anchorCtr="0">
            <a:noAutofit/>
          </a:bodyPr>
          <a:lstStyle>
            <a:lvl1pPr marL="457200" marR="0" lvl="0" indent="-228600" algn="l" rtl="0">
              <a:lnSpc>
                <a:spcPct val="100000"/>
              </a:lnSpc>
              <a:spcBef>
                <a:spcPts val="0"/>
              </a:spcBef>
              <a:spcAft>
                <a:spcPts val="0"/>
              </a:spcAft>
              <a:buClr>
                <a:srgbClr val="02B3E4"/>
              </a:buClr>
              <a:buSzPts val="500"/>
              <a:buFont typeface="Open Sans"/>
              <a:buNone/>
              <a:defRPr sz="1800" b="0" i="0" u="none" strike="noStrike" cap="none">
                <a:solidFill>
                  <a:srgbClr val="02B3E4"/>
                </a:solidFill>
                <a:latin typeface="Open Sans"/>
                <a:ea typeface="Open Sans"/>
                <a:cs typeface="Open Sans"/>
                <a:sym typeface="Open Sans"/>
              </a:defRPr>
            </a:lvl1pPr>
            <a:lvl2pPr marL="914400" marR="0" lvl="1"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2pPr>
            <a:lvl3pPr marL="1371600" marR="0" lvl="2"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3pPr>
            <a:lvl4pPr marL="1828800" marR="0" lvl="3"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4pPr>
            <a:lvl5pPr marL="2286000" marR="0" lvl="4"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64" name="Google Shape;64;p16"/>
          <p:cNvSpPr txBox="1">
            <a:spLocks noGrp="1"/>
          </p:cNvSpPr>
          <p:nvPr>
            <p:ph type="body" idx="2"/>
          </p:nvPr>
        </p:nvSpPr>
        <p:spPr>
          <a:xfrm>
            <a:off x="457200" y="4914900"/>
            <a:ext cx="3957600" cy="114300"/>
          </a:xfrm>
          <a:prstGeom prst="rect">
            <a:avLst/>
          </a:prstGeom>
          <a:noFill/>
          <a:ln>
            <a:noFill/>
          </a:ln>
        </p:spPr>
        <p:txBody>
          <a:bodyPr spcFirstLastPara="1" wrap="square" lIns="34275" tIns="34275" rIns="34275" bIns="34275" anchor="t" anchorCtr="0">
            <a:noAutofit/>
          </a:bodyPr>
          <a:lstStyle>
            <a:lvl1pPr marL="457200" marR="0" lvl="0" indent="-228600" algn="l" rtl="0">
              <a:lnSpc>
                <a:spcPct val="100000"/>
              </a:lnSpc>
              <a:spcBef>
                <a:spcPts val="0"/>
              </a:spcBef>
              <a:spcAft>
                <a:spcPts val="0"/>
              </a:spcAft>
              <a:buClr>
                <a:srgbClr val="7D97AD"/>
              </a:buClr>
              <a:buSzPts val="500"/>
              <a:buFont typeface="Open Sans"/>
              <a:buNone/>
              <a:defRPr sz="700" b="0" i="0" u="none" strike="noStrike" cap="none">
                <a:solidFill>
                  <a:srgbClr val="7D97AD"/>
                </a:solidFill>
                <a:latin typeface="Open Sans"/>
                <a:ea typeface="Open Sans"/>
                <a:cs typeface="Open Sans"/>
                <a:sym typeface="Open Sans"/>
              </a:defRPr>
            </a:lvl1pPr>
            <a:lvl2pPr marL="914400" marR="0" lvl="1"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2pPr>
            <a:lvl3pPr marL="1371600" marR="0" lvl="2"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3pPr>
            <a:lvl4pPr marL="1828800" marR="0" lvl="3"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4pPr>
            <a:lvl5pPr marL="2286000" marR="0" lvl="4"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65" name="Google Shape;65;p16"/>
          <p:cNvSpPr txBox="1">
            <a:spLocks noGrp="1"/>
          </p:cNvSpPr>
          <p:nvPr>
            <p:ph type="title"/>
          </p:nvPr>
        </p:nvSpPr>
        <p:spPr>
          <a:xfrm>
            <a:off x="457200" y="304800"/>
            <a:ext cx="8229600" cy="595200"/>
          </a:xfrm>
          <a:prstGeom prst="rect">
            <a:avLst/>
          </a:prstGeom>
          <a:noFill/>
          <a:ln>
            <a:noFill/>
          </a:ln>
        </p:spPr>
        <p:txBody>
          <a:bodyPr spcFirstLastPara="1" wrap="square" lIns="34275" tIns="34275" rIns="34275" bIns="34275" anchor="t" anchorCtr="0">
            <a:noAutofit/>
          </a:bodyPr>
          <a:lstStyle>
            <a:lvl1pPr marL="0" marR="0" lvl="0" indent="0" algn="l" rtl="0">
              <a:lnSpc>
                <a:spcPct val="100000"/>
              </a:lnSpc>
              <a:spcBef>
                <a:spcPts val="0"/>
              </a:spcBef>
              <a:spcAft>
                <a:spcPts val="0"/>
              </a:spcAft>
              <a:buClr>
                <a:srgbClr val="2D3D4A"/>
              </a:buClr>
              <a:buSzPts val="500"/>
              <a:buFont typeface="Open Sans"/>
              <a:buNone/>
              <a:defRPr sz="3600" b="0" i="0" u="none" strike="noStrike" cap="none">
                <a:solidFill>
                  <a:srgbClr val="2D3D4A"/>
                </a:solidFill>
                <a:latin typeface="Open Sans"/>
                <a:ea typeface="Open Sans"/>
                <a:cs typeface="Open Sans"/>
                <a:sym typeface="Open Sans"/>
              </a:defRPr>
            </a:lvl1pPr>
            <a:lvl2pPr marL="0" marR="0" lvl="1" indent="88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2pPr>
            <a:lvl3pPr marL="0" marR="0" lvl="2" indent="177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3pPr>
            <a:lvl4pPr marL="0" marR="0" lvl="3" indent="2540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4pPr>
            <a:lvl5pPr marL="0" marR="0" lvl="4" indent="342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5pPr>
            <a:lvl6pPr marL="0" marR="0" lvl="5" indent="431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6pPr>
            <a:lvl7pPr marL="0" marR="0" lvl="6" indent="5207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7pPr>
            <a:lvl8pPr marL="0" marR="0" lvl="7" indent="596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8pPr>
            <a:lvl9pPr marL="0" marR="0" lvl="8" indent="685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9pPr>
          </a:lstStyle>
          <a:p>
            <a:endParaRPr/>
          </a:p>
        </p:txBody>
      </p:sp>
      <p:sp>
        <p:nvSpPr>
          <p:cNvPr id="66" name="Google Shape;66;p16"/>
          <p:cNvSpPr txBox="1">
            <a:spLocks noGrp="1"/>
          </p:cNvSpPr>
          <p:nvPr>
            <p:ph type="sldNum" idx="12"/>
          </p:nvPr>
        </p:nvSpPr>
        <p:spPr>
          <a:xfrm>
            <a:off x="8635403" y="4914900"/>
            <a:ext cx="102900" cy="114300"/>
          </a:xfrm>
          <a:prstGeom prst="rect">
            <a:avLst/>
          </a:prstGeom>
          <a:noFill/>
          <a:ln>
            <a:noFill/>
          </a:ln>
        </p:spPr>
        <p:txBody>
          <a:bodyPr spcFirstLastPara="1" wrap="square" lIns="0" tIns="0" rIns="0" bIns="0" anchor="t" anchorCtr="0">
            <a:noAutofit/>
          </a:bodyPr>
          <a:lstStyle>
            <a:lvl1pPr marL="0" marR="0" lvl="0"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1pPr>
            <a:lvl2pPr marL="0" marR="0" lvl="1"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2pPr>
            <a:lvl3pPr marL="0" marR="0" lvl="2"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3pPr>
            <a:lvl4pPr marL="0" marR="0" lvl="3"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4pPr>
            <a:lvl5pPr marL="0" marR="0" lvl="4"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5pPr>
            <a:lvl6pPr marL="0" marR="0" lvl="5"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6pPr>
            <a:lvl7pPr marL="0" marR="0" lvl="6"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7pPr>
            <a:lvl8pPr marL="0" marR="0" lvl="7"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8pPr>
            <a:lvl9pPr marL="0" marR="0" lvl="8"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solidFill>
                <a:srgbClr val="929292"/>
              </a:solidFill>
            </a:endParaRPr>
          </a:p>
        </p:txBody>
      </p:sp>
      <p:sp>
        <p:nvSpPr>
          <p:cNvPr id="67" name="Google Shape;67;p16"/>
          <p:cNvSpPr txBox="1">
            <a:spLocks noGrp="1"/>
          </p:cNvSpPr>
          <p:nvPr>
            <p:ph type="body" idx="3"/>
          </p:nvPr>
        </p:nvSpPr>
        <p:spPr>
          <a:xfrm>
            <a:off x="457200" y="1715877"/>
            <a:ext cx="8229600" cy="2857800"/>
          </a:xfrm>
          <a:prstGeom prst="rect">
            <a:avLst/>
          </a:prstGeom>
          <a:noFill/>
          <a:ln>
            <a:noFill/>
          </a:ln>
        </p:spPr>
        <p:txBody>
          <a:bodyPr spcFirstLastPara="1" wrap="square" lIns="34275" tIns="34275" rIns="34275" bIns="34275" anchor="ctr" anchorCtr="0">
            <a:noAutofit/>
          </a:bodyPr>
          <a:lstStyle>
            <a:lvl1pPr marL="457200" marR="0" lvl="0"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1pPr>
            <a:lvl2pPr marL="914400" marR="0" lvl="1"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2pPr>
            <a:lvl3pPr marL="1371600" marR="0" lvl="2"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3pPr>
            <a:lvl4pPr marL="1828800" marR="0" lvl="3"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4pPr>
            <a:lvl5pPr marL="2286000" marR="0" lvl="4"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gue with Subtitle">
  <p:cSld name="Segue with Subtitle">
    <p:spTree>
      <p:nvGrpSpPr>
        <p:cNvPr id="1" name="Shape 68"/>
        <p:cNvGrpSpPr/>
        <p:nvPr/>
      </p:nvGrpSpPr>
      <p:grpSpPr>
        <a:xfrm>
          <a:off x="0" y="0"/>
          <a:ext cx="0" cy="0"/>
          <a:chOff x="0" y="0"/>
          <a:chExt cx="0" cy="0"/>
        </a:xfrm>
      </p:grpSpPr>
      <p:sp>
        <p:nvSpPr>
          <p:cNvPr id="69" name="Google Shape;69;p17"/>
          <p:cNvSpPr txBox="1">
            <a:spLocks noGrp="1"/>
          </p:cNvSpPr>
          <p:nvPr>
            <p:ph type="title"/>
          </p:nvPr>
        </p:nvSpPr>
        <p:spPr>
          <a:xfrm>
            <a:off x="457200" y="1295400"/>
            <a:ext cx="8229600" cy="1390800"/>
          </a:xfrm>
          <a:prstGeom prst="rect">
            <a:avLst/>
          </a:prstGeom>
          <a:noFill/>
          <a:ln>
            <a:noFill/>
          </a:ln>
        </p:spPr>
        <p:txBody>
          <a:bodyPr spcFirstLastPara="1" wrap="square" lIns="34275" tIns="34275" rIns="34275" bIns="34275" anchor="b" anchorCtr="0">
            <a:noAutofit/>
          </a:bodyPr>
          <a:lstStyle>
            <a:lvl1pPr marL="0" marR="0" lvl="0" indent="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1pPr>
            <a:lvl2pPr marL="0" marR="0" lvl="1" indent="88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2pPr>
            <a:lvl3pPr marL="0" marR="0" lvl="2" indent="177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3pPr>
            <a:lvl4pPr marL="0" marR="0" lvl="3" indent="2540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4pPr>
            <a:lvl5pPr marL="0" marR="0" lvl="4" indent="342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5pPr>
            <a:lvl6pPr marL="0" marR="0" lvl="5" indent="431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6pPr>
            <a:lvl7pPr marL="0" marR="0" lvl="6" indent="5207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7pPr>
            <a:lvl8pPr marL="0" marR="0" lvl="7" indent="596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8pPr>
            <a:lvl9pPr marL="0" marR="0" lvl="8" indent="685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9pPr>
          </a:lstStyle>
          <a:p>
            <a:endParaRPr/>
          </a:p>
        </p:txBody>
      </p:sp>
      <p:sp>
        <p:nvSpPr>
          <p:cNvPr id="70" name="Google Shape;70;p17"/>
          <p:cNvSpPr txBox="1">
            <a:spLocks noGrp="1"/>
          </p:cNvSpPr>
          <p:nvPr>
            <p:ph type="body" idx="1"/>
          </p:nvPr>
        </p:nvSpPr>
        <p:spPr>
          <a:xfrm>
            <a:off x="457200" y="2633663"/>
            <a:ext cx="8229600" cy="1390800"/>
          </a:xfrm>
          <a:prstGeom prst="rect">
            <a:avLst/>
          </a:prstGeom>
          <a:noFill/>
          <a:ln>
            <a:noFill/>
          </a:ln>
        </p:spPr>
        <p:txBody>
          <a:bodyPr spcFirstLastPara="1" wrap="square" lIns="34275" tIns="34275" rIns="34275" bIns="34275" anchor="t" anchorCtr="0">
            <a:noAutofit/>
          </a:bodyPr>
          <a:lstStyle>
            <a:lvl1pPr marL="457200" marR="0" lvl="0" indent="-228600" algn="l" rtl="0">
              <a:lnSpc>
                <a:spcPct val="131250"/>
              </a:lnSpc>
              <a:spcBef>
                <a:spcPts val="0"/>
              </a:spcBef>
              <a:spcAft>
                <a:spcPts val="0"/>
              </a:spcAft>
              <a:buClr>
                <a:srgbClr val="9CBDD8"/>
              </a:buClr>
              <a:buSzPts val="500"/>
              <a:buFont typeface="Open Sans"/>
              <a:buNone/>
              <a:defRPr sz="2400" b="0" i="0" u="none" strike="noStrike" cap="none">
                <a:solidFill>
                  <a:srgbClr val="9CBDD8"/>
                </a:solidFill>
                <a:latin typeface="Open Sans"/>
                <a:ea typeface="Open Sans"/>
                <a:cs typeface="Open Sans"/>
                <a:sym typeface="Open Sans"/>
              </a:defRPr>
            </a:lvl1pPr>
            <a:lvl2pPr marL="914400" marR="0" lvl="1" indent="-228600" algn="l" rtl="0">
              <a:lnSpc>
                <a:spcPct val="131250"/>
              </a:lnSpc>
              <a:spcBef>
                <a:spcPts val="0"/>
              </a:spcBef>
              <a:spcAft>
                <a:spcPts val="0"/>
              </a:spcAft>
              <a:buClr>
                <a:srgbClr val="9CBDD8"/>
              </a:buClr>
              <a:buSzPts val="500"/>
              <a:buFont typeface="Open Sans"/>
              <a:buNone/>
              <a:defRPr sz="2400" b="0" i="0" u="none" strike="noStrike" cap="none">
                <a:solidFill>
                  <a:srgbClr val="9CBDD8"/>
                </a:solidFill>
                <a:latin typeface="Open Sans"/>
                <a:ea typeface="Open Sans"/>
                <a:cs typeface="Open Sans"/>
                <a:sym typeface="Open Sans"/>
              </a:defRPr>
            </a:lvl2pPr>
            <a:lvl3pPr marL="1371600" marR="0" lvl="2" indent="-228600" algn="l" rtl="0">
              <a:lnSpc>
                <a:spcPct val="131250"/>
              </a:lnSpc>
              <a:spcBef>
                <a:spcPts val="0"/>
              </a:spcBef>
              <a:spcAft>
                <a:spcPts val="0"/>
              </a:spcAft>
              <a:buClr>
                <a:srgbClr val="9CBDD8"/>
              </a:buClr>
              <a:buSzPts val="500"/>
              <a:buFont typeface="Open Sans"/>
              <a:buNone/>
              <a:defRPr sz="2400" b="0" i="0" u="none" strike="noStrike" cap="none">
                <a:solidFill>
                  <a:srgbClr val="9CBDD8"/>
                </a:solidFill>
                <a:latin typeface="Open Sans"/>
                <a:ea typeface="Open Sans"/>
                <a:cs typeface="Open Sans"/>
                <a:sym typeface="Open Sans"/>
              </a:defRPr>
            </a:lvl3pPr>
            <a:lvl4pPr marL="1828800" marR="0" lvl="3" indent="-228600" algn="l" rtl="0">
              <a:lnSpc>
                <a:spcPct val="131250"/>
              </a:lnSpc>
              <a:spcBef>
                <a:spcPts val="0"/>
              </a:spcBef>
              <a:spcAft>
                <a:spcPts val="0"/>
              </a:spcAft>
              <a:buClr>
                <a:srgbClr val="9CBDD8"/>
              </a:buClr>
              <a:buSzPts val="500"/>
              <a:buFont typeface="Open Sans"/>
              <a:buNone/>
              <a:defRPr sz="2400" b="0" i="0" u="none" strike="noStrike" cap="none">
                <a:solidFill>
                  <a:srgbClr val="9CBDD8"/>
                </a:solidFill>
                <a:latin typeface="Open Sans"/>
                <a:ea typeface="Open Sans"/>
                <a:cs typeface="Open Sans"/>
                <a:sym typeface="Open Sans"/>
              </a:defRPr>
            </a:lvl4pPr>
            <a:lvl5pPr marL="2286000" marR="0" lvl="4" indent="-228600" algn="l" rtl="0">
              <a:lnSpc>
                <a:spcPct val="131250"/>
              </a:lnSpc>
              <a:spcBef>
                <a:spcPts val="0"/>
              </a:spcBef>
              <a:spcAft>
                <a:spcPts val="0"/>
              </a:spcAft>
              <a:buClr>
                <a:srgbClr val="9CBDD8"/>
              </a:buClr>
              <a:buSzPts val="500"/>
              <a:buFont typeface="Open Sans"/>
              <a:buNone/>
              <a:defRPr sz="2400" b="0" i="0" u="none" strike="noStrike" cap="none">
                <a:solidFill>
                  <a:srgbClr val="9CBDD8"/>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71" name="Google Shape;71;p17"/>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gue with Subtitle Light">
  <p:cSld name="Segue with Subtitle Light">
    <p:bg>
      <p:bgPr>
        <a:solidFill>
          <a:srgbClr val="02B3E4"/>
        </a:solidFill>
        <a:effectLst/>
      </p:bgPr>
    </p:bg>
    <p:spTree>
      <p:nvGrpSpPr>
        <p:cNvPr id="1" name="Shape 72"/>
        <p:cNvGrpSpPr/>
        <p:nvPr/>
      </p:nvGrpSpPr>
      <p:grpSpPr>
        <a:xfrm>
          <a:off x="0" y="0"/>
          <a:ext cx="0" cy="0"/>
          <a:chOff x="0" y="0"/>
          <a:chExt cx="0" cy="0"/>
        </a:xfrm>
      </p:grpSpPr>
      <p:sp>
        <p:nvSpPr>
          <p:cNvPr id="73" name="Google Shape;73;p18"/>
          <p:cNvSpPr txBox="1">
            <a:spLocks noGrp="1"/>
          </p:cNvSpPr>
          <p:nvPr>
            <p:ph type="title"/>
          </p:nvPr>
        </p:nvSpPr>
        <p:spPr>
          <a:xfrm>
            <a:off x="457200" y="1295400"/>
            <a:ext cx="8229600" cy="1390800"/>
          </a:xfrm>
          <a:prstGeom prst="rect">
            <a:avLst/>
          </a:prstGeom>
          <a:noFill/>
          <a:ln>
            <a:noFill/>
          </a:ln>
        </p:spPr>
        <p:txBody>
          <a:bodyPr spcFirstLastPara="1" wrap="square" lIns="34275" tIns="34275" rIns="34275" bIns="34275" anchor="b" anchorCtr="0">
            <a:noAutofit/>
          </a:bodyPr>
          <a:lstStyle>
            <a:lvl1pPr marL="0" marR="0" lvl="0" indent="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1pPr>
            <a:lvl2pPr marL="0" marR="0" lvl="1" indent="88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2pPr>
            <a:lvl3pPr marL="0" marR="0" lvl="2" indent="177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3pPr>
            <a:lvl4pPr marL="0" marR="0" lvl="3" indent="2540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4pPr>
            <a:lvl5pPr marL="0" marR="0" lvl="4" indent="342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5pPr>
            <a:lvl6pPr marL="0" marR="0" lvl="5" indent="431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6pPr>
            <a:lvl7pPr marL="0" marR="0" lvl="6" indent="5207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7pPr>
            <a:lvl8pPr marL="0" marR="0" lvl="7" indent="596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8pPr>
            <a:lvl9pPr marL="0" marR="0" lvl="8" indent="685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9pPr>
          </a:lstStyle>
          <a:p>
            <a:endParaRPr/>
          </a:p>
        </p:txBody>
      </p:sp>
      <p:sp>
        <p:nvSpPr>
          <p:cNvPr id="74" name="Google Shape;74;p18"/>
          <p:cNvSpPr txBox="1">
            <a:spLocks noGrp="1"/>
          </p:cNvSpPr>
          <p:nvPr>
            <p:ph type="body" idx="1"/>
          </p:nvPr>
        </p:nvSpPr>
        <p:spPr>
          <a:xfrm>
            <a:off x="457200" y="2633663"/>
            <a:ext cx="8229600" cy="1390800"/>
          </a:xfrm>
          <a:prstGeom prst="rect">
            <a:avLst/>
          </a:prstGeom>
          <a:noFill/>
          <a:ln>
            <a:noFill/>
          </a:ln>
        </p:spPr>
        <p:txBody>
          <a:bodyPr spcFirstLastPara="1" wrap="square" lIns="34275" tIns="34275" rIns="34275" bIns="34275" anchor="t" anchorCtr="0">
            <a:noAutofit/>
          </a:bodyPr>
          <a:lstStyle>
            <a:lvl1pPr marL="457200" marR="0" lvl="0" indent="-228600" algn="l" rtl="0">
              <a:lnSpc>
                <a:spcPct val="131250"/>
              </a:lnSpc>
              <a:spcBef>
                <a:spcPts val="0"/>
              </a:spcBef>
              <a:spcAft>
                <a:spcPts val="0"/>
              </a:spcAft>
              <a:buClr>
                <a:srgbClr val="FAFBFC"/>
              </a:buClr>
              <a:buSzPts val="500"/>
              <a:buFont typeface="Open Sans"/>
              <a:buNone/>
              <a:defRPr sz="2400" b="0" i="0" u="none" strike="noStrike" cap="none">
                <a:solidFill>
                  <a:srgbClr val="FAFBFC"/>
                </a:solidFill>
                <a:latin typeface="Open Sans"/>
                <a:ea typeface="Open Sans"/>
                <a:cs typeface="Open Sans"/>
                <a:sym typeface="Open Sans"/>
              </a:defRPr>
            </a:lvl1pPr>
            <a:lvl2pPr marL="914400" marR="0" lvl="1" indent="-228600" algn="l" rtl="0">
              <a:lnSpc>
                <a:spcPct val="131250"/>
              </a:lnSpc>
              <a:spcBef>
                <a:spcPts val="0"/>
              </a:spcBef>
              <a:spcAft>
                <a:spcPts val="0"/>
              </a:spcAft>
              <a:buClr>
                <a:srgbClr val="FAFBFC"/>
              </a:buClr>
              <a:buSzPts val="500"/>
              <a:buFont typeface="Open Sans"/>
              <a:buNone/>
              <a:defRPr sz="2400" b="0" i="0" u="none" strike="noStrike" cap="none">
                <a:solidFill>
                  <a:srgbClr val="FAFBFC"/>
                </a:solidFill>
                <a:latin typeface="Open Sans"/>
                <a:ea typeface="Open Sans"/>
                <a:cs typeface="Open Sans"/>
                <a:sym typeface="Open Sans"/>
              </a:defRPr>
            </a:lvl2pPr>
            <a:lvl3pPr marL="1371600" marR="0" lvl="2" indent="-228600" algn="l" rtl="0">
              <a:lnSpc>
                <a:spcPct val="131250"/>
              </a:lnSpc>
              <a:spcBef>
                <a:spcPts val="0"/>
              </a:spcBef>
              <a:spcAft>
                <a:spcPts val="0"/>
              </a:spcAft>
              <a:buClr>
                <a:srgbClr val="FAFBFC"/>
              </a:buClr>
              <a:buSzPts val="500"/>
              <a:buFont typeface="Open Sans"/>
              <a:buNone/>
              <a:defRPr sz="2400" b="0" i="0" u="none" strike="noStrike" cap="none">
                <a:solidFill>
                  <a:srgbClr val="FAFBFC"/>
                </a:solidFill>
                <a:latin typeface="Open Sans"/>
                <a:ea typeface="Open Sans"/>
                <a:cs typeface="Open Sans"/>
                <a:sym typeface="Open Sans"/>
              </a:defRPr>
            </a:lvl3pPr>
            <a:lvl4pPr marL="1828800" marR="0" lvl="3" indent="-228600" algn="l" rtl="0">
              <a:lnSpc>
                <a:spcPct val="131250"/>
              </a:lnSpc>
              <a:spcBef>
                <a:spcPts val="0"/>
              </a:spcBef>
              <a:spcAft>
                <a:spcPts val="0"/>
              </a:spcAft>
              <a:buClr>
                <a:srgbClr val="FAFBFC"/>
              </a:buClr>
              <a:buSzPts val="500"/>
              <a:buFont typeface="Open Sans"/>
              <a:buNone/>
              <a:defRPr sz="2400" b="0" i="0" u="none" strike="noStrike" cap="none">
                <a:solidFill>
                  <a:srgbClr val="FAFBFC"/>
                </a:solidFill>
                <a:latin typeface="Open Sans"/>
                <a:ea typeface="Open Sans"/>
                <a:cs typeface="Open Sans"/>
                <a:sym typeface="Open Sans"/>
              </a:defRPr>
            </a:lvl4pPr>
            <a:lvl5pPr marL="2286000" marR="0" lvl="4" indent="-228600" algn="l" rtl="0">
              <a:lnSpc>
                <a:spcPct val="131250"/>
              </a:lnSpc>
              <a:spcBef>
                <a:spcPts val="0"/>
              </a:spcBef>
              <a:spcAft>
                <a:spcPts val="0"/>
              </a:spcAft>
              <a:buClr>
                <a:srgbClr val="FAFBFC"/>
              </a:buClr>
              <a:buSzPts val="500"/>
              <a:buFont typeface="Open Sans"/>
              <a:buNone/>
              <a:defRPr sz="2400" b="0" i="0" u="none" strike="noStrike" cap="none">
                <a:solidFill>
                  <a:srgbClr val="FAFBFC"/>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75" name="Google Shape;75;p18"/>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gue Light">
  <p:cSld name="Segue Light">
    <p:bg>
      <p:bgPr>
        <a:solidFill>
          <a:srgbClr val="02B3E4"/>
        </a:solidFill>
        <a:effectLst/>
      </p:bgPr>
    </p:bg>
    <p:spTree>
      <p:nvGrpSpPr>
        <p:cNvPr id="1" name="Shape 76"/>
        <p:cNvGrpSpPr/>
        <p:nvPr/>
      </p:nvGrpSpPr>
      <p:grpSpPr>
        <a:xfrm>
          <a:off x="0" y="0"/>
          <a:ext cx="0" cy="0"/>
          <a:chOff x="0" y="0"/>
          <a:chExt cx="0" cy="0"/>
        </a:xfrm>
      </p:grpSpPr>
      <p:sp>
        <p:nvSpPr>
          <p:cNvPr id="77" name="Google Shape;77;p19"/>
          <p:cNvSpPr txBox="1">
            <a:spLocks noGrp="1"/>
          </p:cNvSpPr>
          <p:nvPr>
            <p:ph type="title"/>
          </p:nvPr>
        </p:nvSpPr>
        <p:spPr>
          <a:xfrm>
            <a:off x="457200" y="1295400"/>
            <a:ext cx="8229600" cy="1390800"/>
          </a:xfrm>
          <a:prstGeom prst="rect">
            <a:avLst/>
          </a:prstGeom>
          <a:noFill/>
          <a:ln>
            <a:noFill/>
          </a:ln>
        </p:spPr>
        <p:txBody>
          <a:bodyPr spcFirstLastPara="1" wrap="square" lIns="34275" tIns="34275" rIns="34275" bIns="34275" anchor="b" anchorCtr="0">
            <a:noAutofit/>
          </a:bodyPr>
          <a:lstStyle>
            <a:lvl1pPr marL="0" marR="0" lvl="0" indent="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1pPr>
            <a:lvl2pPr marL="0" marR="0" lvl="1" indent="88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2pPr>
            <a:lvl3pPr marL="0" marR="0" lvl="2" indent="177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3pPr>
            <a:lvl4pPr marL="0" marR="0" lvl="3" indent="2540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4pPr>
            <a:lvl5pPr marL="0" marR="0" lvl="4" indent="342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5pPr>
            <a:lvl6pPr marL="0" marR="0" lvl="5" indent="431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6pPr>
            <a:lvl7pPr marL="0" marR="0" lvl="6" indent="5207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7pPr>
            <a:lvl8pPr marL="0" marR="0" lvl="7" indent="596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8pPr>
            <a:lvl9pPr marL="0" marR="0" lvl="8" indent="685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9pPr>
          </a:lstStyle>
          <a:p>
            <a:endParaRPr/>
          </a:p>
        </p:txBody>
      </p:sp>
      <p:sp>
        <p:nvSpPr>
          <p:cNvPr id="78" name="Google Shape;78;p19"/>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Quote">
  <p:cSld name="Quote">
    <p:bg>
      <p:bgPr>
        <a:solidFill>
          <a:srgbClr val="FFFFFF"/>
        </a:solidFill>
        <a:effectLst/>
      </p:bgPr>
    </p:bg>
    <p:spTree>
      <p:nvGrpSpPr>
        <p:cNvPr id="1" name="Shape 79"/>
        <p:cNvGrpSpPr/>
        <p:nvPr/>
      </p:nvGrpSpPr>
      <p:grpSpPr>
        <a:xfrm>
          <a:off x="0" y="0"/>
          <a:ext cx="0" cy="0"/>
          <a:chOff x="0" y="0"/>
          <a:chExt cx="0" cy="0"/>
        </a:xfrm>
      </p:grpSpPr>
      <p:sp>
        <p:nvSpPr>
          <p:cNvPr id="80" name="Google Shape;80;p20"/>
          <p:cNvSpPr txBox="1">
            <a:spLocks noGrp="1"/>
          </p:cNvSpPr>
          <p:nvPr>
            <p:ph type="title"/>
          </p:nvPr>
        </p:nvSpPr>
        <p:spPr>
          <a:xfrm>
            <a:off x="457200" y="667978"/>
            <a:ext cx="8229600" cy="2665800"/>
          </a:xfrm>
          <a:prstGeom prst="rect">
            <a:avLst/>
          </a:prstGeom>
          <a:noFill/>
          <a:ln>
            <a:noFill/>
          </a:ln>
        </p:spPr>
        <p:txBody>
          <a:bodyPr spcFirstLastPara="1" wrap="square" lIns="34275" tIns="34275" rIns="34275" bIns="34275" anchor="b" anchorCtr="0">
            <a:noAutofit/>
          </a:bodyPr>
          <a:lstStyle>
            <a:lvl1pPr marL="152400" marR="0" lvl="0" indent="-152400" algn="l" rtl="0">
              <a:lnSpc>
                <a:spcPct val="100000"/>
              </a:lnSpc>
              <a:spcBef>
                <a:spcPts val="0"/>
              </a:spcBef>
              <a:spcAft>
                <a:spcPts val="0"/>
              </a:spcAft>
              <a:buClr>
                <a:srgbClr val="2D3D4A"/>
              </a:buClr>
              <a:buSzPts val="500"/>
              <a:buFont typeface="Open Sans"/>
              <a:buNone/>
              <a:defRPr sz="3600" b="0" i="1" u="none" strike="noStrike" cap="none">
                <a:solidFill>
                  <a:srgbClr val="2D3D4A"/>
                </a:solidFill>
                <a:latin typeface="Open Sans"/>
                <a:ea typeface="Open Sans"/>
                <a:cs typeface="Open Sans"/>
                <a:sym typeface="Open Sans"/>
              </a:defRPr>
            </a:lvl1pPr>
            <a:lvl2pPr marL="0" marR="0" lvl="1" indent="88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2pPr>
            <a:lvl3pPr marL="0" marR="0" lvl="2" indent="177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3pPr>
            <a:lvl4pPr marL="0" marR="0" lvl="3" indent="2540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4pPr>
            <a:lvl5pPr marL="0" marR="0" lvl="4" indent="342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5pPr>
            <a:lvl6pPr marL="0" marR="0" lvl="5" indent="431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6pPr>
            <a:lvl7pPr marL="0" marR="0" lvl="6" indent="5207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7pPr>
            <a:lvl8pPr marL="0" marR="0" lvl="7" indent="596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8pPr>
            <a:lvl9pPr marL="0" marR="0" lvl="8" indent="685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9pPr>
          </a:lstStyle>
          <a:p>
            <a:endParaRPr/>
          </a:p>
        </p:txBody>
      </p:sp>
      <p:sp>
        <p:nvSpPr>
          <p:cNvPr id="81" name="Google Shape;81;p20"/>
          <p:cNvSpPr txBox="1">
            <a:spLocks noGrp="1"/>
          </p:cNvSpPr>
          <p:nvPr>
            <p:ph type="body" idx="1"/>
          </p:nvPr>
        </p:nvSpPr>
        <p:spPr>
          <a:xfrm>
            <a:off x="609600" y="3419475"/>
            <a:ext cx="8077200" cy="744900"/>
          </a:xfrm>
          <a:prstGeom prst="rect">
            <a:avLst/>
          </a:prstGeom>
          <a:noFill/>
          <a:ln>
            <a:noFill/>
          </a:ln>
        </p:spPr>
        <p:txBody>
          <a:bodyPr spcFirstLastPara="1" wrap="square" lIns="34275" tIns="34275" rIns="34275" bIns="34275" anchor="t" anchorCtr="0">
            <a:noAutofit/>
          </a:bodyPr>
          <a:lstStyle>
            <a:lvl1pPr marL="457200" marR="0" lvl="0" indent="-228600" algn="l" rtl="0">
              <a:lnSpc>
                <a:spcPct val="135416"/>
              </a:lnSpc>
              <a:spcBef>
                <a:spcPts val="0"/>
              </a:spcBef>
              <a:spcAft>
                <a:spcPts val="0"/>
              </a:spcAft>
              <a:buClr>
                <a:srgbClr val="02B3E4"/>
              </a:buClr>
              <a:buSzPts val="500"/>
              <a:buFont typeface="Open Sans"/>
              <a:buNone/>
              <a:defRPr sz="1800" b="0" i="0" u="none" strike="noStrike" cap="none">
                <a:solidFill>
                  <a:srgbClr val="02B3E4"/>
                </a:solidFill>
                <a:latin typeface="Open Sans"/>
                <a:ea typeface="Open Sans"/>
                <a:cs typeface="Open Sans"/>
                <a:sym typeface="Open Sans"/>
              </a:defRPr>
            </a:lvl1pPr>
            <a:lvl2pPr marL="914400" marR="0" lvl="1" indent="-228600" algn="l" rtl="0">
              <a:lnSpc>
                <a:spcPct val="135416"/>
              </a:lnSpc>
              <a:spcBef>
                <a:spcPts val="0"/>
              </a:spcBef>
              <a:spcAft>
                <a:spcPts val="0"/>
              </a:spcAft>
              <a:buClr>
                <a:srgbClr val="02B3E4"/>
              </a:buClr>
              <a:buSzPts val="500"/>
              <a:buFont typeface="Open Sans"/>
              <a:buNone/>
              <a:defRPr sz="1800" b="0" i="0" u="none" strike="noStrike" cap="none">
                <a:solidFill>
                  <a:srgbClr val="02B3E4"/>
                </a:solidFill>
                <a:latin typeface="Open Sans"/>
                <a:ea typeface="Open Sans"/>
                <a:cs typeface="Open Sans"/>
                <a:sym typeface="Open Sans"/>
              </a:defRPr>
            </a:lvl2pPr>
            <a:lvl3pPr marL="1371600" marR="0" lvl="2" indent="-228600" algn="l" rtl="0">
              <a:lnSpc>
                <a:spcPct val="135416"/>
              </a:lnSpc>
              <a:spcBef>
                <a:spcPts val="0"/>
              </a:spcBef>
              <a:spcAft>
                <a:spcPts val="0"/>
              </a:spcAft>
              <a:buClr>
                <a:srgbClr val="02B3E4"/>
              </a:buClr>
              <a:buSzPts val="500"/>
              <a:buFont typeface="Open Sans"/>
              <a:buNone/>
              <a:defRPr sz="1800" b="0" i="0" u="none" strike="noStrike" cap="none">
                <a:solidFill>
                  <a:srgbClr val="02B3E4"/>
                </a:solidFill>
                <a:latin typeface="Open Sans"/>
                <a:ea typeface="Open Sans"/>
                <a:cs typeface="Open Sans"/>
                <a:sym typeface="Open Sans"/>
              </a:defRPr>
            </a:lvl3pPr>
            <a:lvl4pPr marL="1828800" marR="0" lvl="3" indent="-228600" algn="l" rtl="0">
              <a:lnSpc>
                <a:spcPct val="135416"/>
              </a:lnSpc>
              <a:spcBef>
                <a:spcPts val="0"/>
              </a:spcBef>
              <a:spcAft>
                <a:spcPts val="0"/>
              </a:spcAft>
              <a:buClr>
                <a:srgbClr val="02B3E4"/>
              </a:buClr>
              <a:buSzPts val="500"/>
              <a:buFont typeface="Open Sans"/>
              <a:buNone/>
              <a:defRPr sz="1800" b="0" i="0" u="none" strike="noStrike" cap="none">
                <a:solidFill>
                  <a:srgbClr val="02B3E4"/>
                </a:solidFill>
                <a:latin typeface="Open Sans"/>
                <a:ea typeface="Open Sans"/>
                <a:cs typeface="Open Sans"/>
                <a:sym typeface="Open Sans"/>
              </a:defRPr>
            </a:lvl4pPr>
            <a:lvl5pPr marL="2286000" marR="0" lvl="4" indent="-228600" algn="l" rtl="0">
              <a:lnSpc>
                <a:spcPct val="135416"/>
              </a:lnSpc>
              <a:spcBef>
                <a:spcPts val="0"/>
              </a:spcBef>
              <a:spcAft>
                <a:spcPts val="0"/>
              </a:spcAft>
              <a:buClr>
                <a:srgbClr val="02B3E4"/>
              </a:buClr>
              <a:buSzPts val="500"/>
              <a:buFont typeface="Open Sans"/>
              <a:buNone/>
              <a:defRPr sz="1800" b="0" i="0" u="none" strike="noStrike" cap="none">
                <a:solidFill>
                  <a:srgbClr val="02B3E4"/>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82" name="Google Shape;82;p20"/>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with Content">
  <p:cSld name="Title with Content">
    <p:bg>
      <p:bgPr>
        <a:solidFill>
          <a:srgbClr val="FFFFFF"/>
        </a:solidFill>
        <a:effectLst/>
      </p:bgPr>
    </p:bg>
    <p:spTree>
      <p:nvGrpSpPr>
        <p:cNvPr id="1" name="Shape 83"/>
        <p:cNvGrpSpPr/>
        <p:nvPr/>
      </p:nvGrpSpPr>
      <p:grpSpPr>
        <a:xfrm>
          <a:off x="0" y="0"/>
          <a:ext cx="0" cy="0"/>
          <a:chOff x="0" y="0"/>
          <a:chExt cx="0" cy="0"/>
        </a:xfrm>
      </p:grpSpPr>
      <p:sp>
        <p:nvSpPr>
          <p:cNvPr id="84" name="Google Shape;84;p21"/>
          <p:cNvSpPr txBox="1">
            <a:spLocks noGrp="1"/>
          </p:cNvSpPr>
          <p:nvPr>
            <p:ph type="body" idx="1"/>
          </p:nvPr>
        </p:nvSpPr>
        <p:spPr>
          <a:xfrm>
            <a:off x="457200" y="914251"/>
            <a:ext cx="8229600" cy="309600"/>
          </a:xfrm>
          <a:prstGeom prst="rect">
            <a:avLst/>
          </a:prstGeom>
          <a:noFill/>
          <a:ln>
            <a:noFill/>
          </a:ln>
        </p:spPr>
        <p:txBody>
          <a:bodyPr spcFirstLastPara="1" wrap="square" lIns="34275" tIns="34275" rIns="34275" bIns="34275" anchor="t" anchorCtr="0">
            <a:noAutofit/>
          </a:bodyPr>
          <a:lstStyle>
            <a:lvl1pPr marL="457200" marR="0" lvl="0" indent="-228600" algn="l" rtl="0">
              <a:lnSpc>
                <a:spcPct val="100000"/>
              </a:lnSpc>
              <a:spcBef>
                <a:spcPts val="0"/>
              </a:spcBef>
              <a:spcAft>
                <a:spcPts val="0"/>
              </a:spcAft>
              <a:buClr>
                <a:srgbClr val="02B3E4"/>
              </a:buClr>
              <a:buSzPts val="500"/>
              <a:buFont typeface="Open Sans"/>
              <a:buNone/>
              <a:defRPr sz="1800" b="0" i="0" u="none" strike="noStrike" cap="none">
                <a:solidFill>
                  <a:srgbClr val="02B3E4"/>
                </a:solidFill>
                <a:latin typeface="Open Sans"/>
                <a:ea typeface="Open Sans"/>
                <a:cs typeface="Open Sans"/>
                <a:sym typeface="Open Sans"/>
              </a:defRPr>
            </a:lvl1pPr>
            <a:lvl2pPr marL="914400" marR="0" lvl="1"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2pPr>
            <a:lvl3pPr marL="1371600" marR="0" lvl="2"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3pPr>
            <a:lvl4pPr marL="1828800" marR="0" lvl="3"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4pPr>
            <a:lvl5pPr marL="2286000" marR="0" lvl="4"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85" name="Google Shape;85;p21"/>
          <p:cNvSpPr txBox="1">
            <a:spLocks noGrp="1"/>
          </p:cNvSpPr>
          <p:nvPr>
            <p:ph type="body" idx="2"/>
          </p:nvPr>
        </p:nvSpPr>
        <p:spPr>
          <a:xfrm>
            <a:off x="457200" y="4914900"/>
            <a:ext cx="3957600" cy="114300"/>
          </a:xfrm>
          <a:prstGeom prst="rect">
            <a:avLst/>
          </a:prstGeom>
          <a:noFill/>
          <a:ln>
            <a:noFill/>
          </a:ln>
        </p:spPr>
        <p:txBody>
          <a:bodyPr spcFirstLastPara="1" wrap="square" lIns="34275" tIns="34275" rIns="34275" bIns="34275" anchor="t" anchorCtr="0">
            <a:noAutofit/>
          </a:bodyPr>
          <a:lstStyle>
            <a:lvl1pPr marL="457200" marR="0" lvl="0" indent="-228600" algn="l" rtl="0">
              <a:lnSpc>
                <a:spcPct val="100000"/>
              </a:lnSpc>
              <a:spcBef>
                <a:spcPts val="0"/>
              </a:spcBef>
              <a:spcAft>
                <a:spcPts val="0"/>
              </a:spcAft>
              <a:buClr>
                <a:srgbClr val="7D97AD"/>
              </a:buClr>
              <a:buSzPts val="500"/>
              <a:buFont typeface="Open Sans"/>
              <a:buNone/>
              <a:defRPr sz="700" b="0" i="0" u="none" strike="noStrike" cap="none">
                <a:solidFill>
                  <a:srgbClr val="7D97AD"/>
                </a:solidFill>
                <a:latin typeface="Open Sans"/>
                <a:ea typeface="Open Sans"/>
                <a:cs typeface="Open Sans"/>
                <a:sym typeface="Open Sans"/>
              </a:defRPr>
            </a:lvl1pPr>
            <a:lvl2pPr marL="914400" marR="0" lvl="1"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2pPr>
            <a:lvl3pPr marL="1371600" marR="0" lvl="2"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3pPr>
            <a:lvl4pPr marL="1828800" marR="0" lvl="3"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4pPr>
            <a:lvl5pPr marL="2286000" marR="0" lvl="4"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86" name="Google Shape;86;p21"/>
          <p:cNvSpPr txBox="1">
            <a:spLocks noGrp="1"/>
          </p:cNvSpPr>
          <p:nvPr>
            <p:ph type="title"/>
          </p:nvPr>
        </p:nvSpPr>
        <p:spPr>
          <a:xfrm>
            <a:off x="457200" y="304800"/>
            <a:ext cx="8229600" cy="595200"/>
          </a:xfrm>
          <a:prstGeom prst="rect">
            <a:avLst/>
          </a:prstGeom>
          <a:noFill/>
          <a:ln>
            <a:noFill/>
          </a:ln>
        </p:spPr>
        <p:txBody>
          <a:bodyPr spcFirstLastPara="1" wrap="square" lIns="34275" tIns="34275" rIns="34275" bIns="34275" anchor="t" anchorCtr="0">
            <a:noAutofit/>
          </a:bodyPr>
          <a:lstStyle>
            <a:lvl1pPr marL="0" marR="0" lvl="0" indent="0" algn="l" rtl="0">
              <a:lnSpc>
                <a:spcPct val="100000"/>
              </a:lnSpc>
              <a:spcBef>
                <a:spcPts val="0"/>
              </a:spcBef>
              <a:spcAft>
                <a:spcPts val="0"/>
              </a:spcAft>
              <a:buClr>
                <a:srgbClr val="2D3D4A"/>
              </a:buClr>
              <a:buSzPts val="500"/>
              <a:buFont typeface="Open Sans"/>
              <a:buNone/>
              <a:defRPr sz="3600" b="0" i="0" u="none" strike="noStrike" cap="none">
                <a:solidFill>
                  <a:srgbClr val="2D3D4A"/>
                </a:solidFill>
                <a:latin typeface="Open Sans"/>
                <a:ea typeface="Open Sans"/>
                <a:cs typeface="Open Sans"/>
                <a:sym typeface="Open Sans"/>
              </a:defRPr>
            </a:lvl1pPr>
            <a:lvl2pPr marL="0" marR="0" lvl="1" indent="88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2pPr>
            <a:lvl3pPr marL="0" marR="0" lvl="2" indent="177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3pPr>
            <a:lvl4pPr marL="0" marR="0" lvl="3" indent="2540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4pPr>
            <a:lvl5pPr marL="0" marR="0" lvl="4" indent="342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5pPr>
            <a:lvl6pPr marL="0" marR="0" lvl="5" indent="431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6pPr>
            <a:lvl7pPr marL="0" marR="0" lvl="6" indent="5207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7pPr>
            <a:lvl8pPr marL="0" marR="0" lvl="7" indent="596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8pPr>
            <a:lvl9pPr marL="0" marR="0" lvl="8" indent="685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9pPr>
          </a:lstStyle>
          <a:p>
            <a:endParaRPr/>
          </a:p>
        </p:txBody>
      </p:sp>
      <p:sp>
        <p:nvSpPr>
          <p:cNvPr id="87" name="Google Shape;87;p21"/>
          <p:cNvSpPr txBox="1">
            <a:spLocks noGrp="1"/>
          </p:cNvSpPr>
          <p:nvPr>
            <p:ph type="body" idx="3"/>
          </p:nvPr>
        </p:nvSpPr>
        <p:spPr>
          <a:xfrm>
            <a:off x="457200" y="1714500"/>
            <a:ext cx="8229600" cy="2857500"/>
          </a:xfrm>
          <a:prstGeom prst="rect">
            <a:avLst/>
          </a:prstGeom>
          <a:noFill/>
          <a:ln>
            <a:noFill/>
          </a:ln>
        </p:spPr>
        <p:txBody>
          <a:bodyPr spcFirstLastPara="1" wrap="square" lIns="34275" tIns="34275" rIns="34275" bIns="34275" anchor="ctr" anchorCtr="0">
            <a:noAutofit/>
          </a:bodyPr>
          <a:lstStyle>
            <a:lvl1pPr marL="457200" marR="0" lvl="0" indent="-317500" algn="l" rtl="0">
              <a:lnSpc>
                <a:spcPct val="100000"/>
              </a:lnSpc>
              <a:spcBef>
                <a:spcPts val="700"/>
              </a:spcBef>
              <a:spcAft>
                <a:spcPts val="0"/>
              </a:spcAft>
              <a:buClr>
                <a:srgbClr val="2D3D4A"/>
              </a:buClr>
              <a:buSzPts val="1400"/>
              <a:buFont typeface="Cabin"/>
              <a:buChar char="•"/>
              <a:defRPr sz="1800" b="0" i="0" u="none" strike="noStrike" cap="none">
                <a:solidFill>
                  <a:srgbClr val="2D3D4A"/>
                </a:solidFill>
                <a:latin typeface="Open Sans"/>
                <a:ea typeface="Open Sans"/>
                <a:cs typeface="Open Sans"/>
                <a:sym typeface="Open Sans"/>
              </a:defRPr>
            </a:lvl1pPr>
            <a:lvl2pPr marL="914400" marR="0" lvl="1" indent="-311150" algn="l" rtl="0">
              <a:lnSpc>
                <a:spcPct val="100000"/>
              </a:lnSpc>
              <a:spcBef>
                <a:spcPts val="700"/>
              </a:spcBef>
              <a:spcAft>
                <a:spcPts val="0"/>
              </a:spcAft>
              <a:buClr>
                <a:srgbClr val="2D3D4A"/>
              </a:buClr>
              <a:buSzPts val="1300"/>
              <a:buFont typeface="Open Sans"/>
              <a:buChar char="–"/>
              <a:defRPr sz="1600" b="0" i="0" u="none" strike="noStrike" cap="none">
                <a:solidFill>
                  <a:srgbClr val="2D3D4A"/>
                </a:solidFill>
                <a:latin typeface="Open Sans"/>
                <a:ea typeface="Open Sans"/>
                <a:cs typeface="Open Sans"/>
                <a:sym typeface="Open Sans"/>
              </a:defRPr>
            </a:lvl2pPr>
            <a:lvl3pPr marL="1371600" marR="0" lvl="2" indent="-298450" algn="l" rtl="0">
              <a:lnSpc>
                <a:spcPct val="100000"/>
              </a:lnSpc>
              <a:spcBef>
                <a:spcPts val="700"/>
              </a:spcBef>
              <a:spcAft>
                <a:spcPts val="0"/>
              </a:spcAft>
              <a:buClr>
                <a:srgbClr val="2D3D4A"/>
              </a:buClr>
              <a:buSzPts val="1100"/>
              <a:buFont typeface="Open Sans"/>
              <a:buChar char="–"/>
              <a:defRPr sz="1400" b="0" i="0" u="none" strike="noStrike" cap="none">
                <a:solidFill>
                  <a:srgbClr val="2D3D4A"/>
                </a:solidFill>
                <a:latin typeface="Open Sans"/>
                <a:ea typeface="Open Sans"/>
                <a:cs typeface="Open Sans"/>
                <a:sym typeface="Open Sans"/>
              </a:defRPr>
            </a:lvl3pPr>
            <a:lvl4pPr marL="1828800" marR="0" lvl="3" indent="-298450" algn="l" rtl="0">
              <a:lnSpc>
                <a:spcPct val="100000"/>
              </a:lnSpc>
              <a:spcBef>
                <a:spcPts val="700"/>
              </a:spcBef>
              <a:spcAft>
                <a:spcPts val="0"/>
              </a:spcAft>
              <a:buClr>
                <a:srgbClr val="2D3D4A"/>
              </a:buClr>
              <a:buSzPts val="1100"/>
              <a:buFont typeface="Open Sans"/>
              <a:buChar char="–"/>
              <a:defRPr sz="1400" b="0" i="0" u="none" strike="noStrike" cap="none">
                <a:solidFill>
                  <a:srgbClr val="2D3D4A"/>
                </a:solidFill>
                <a:latin typeface="Open Sans"/>
                <a:ea typeface="Open Sans"/>
                <a:cs typeface="Open Sans"/>
                <a:sym typeface="Open Sans"/>
              </a:defRPr>
            </a:lvl4pPr>
            <a:lvl5pPr marL="2286000" marR="0" lvl="4" indent="-298450" algn="l" rtl="0">
              <a:lnSpc>
                <a:spcPct val="100000"/>
              </a:lnSpc>
              <a:spcBef>
                <a:spcPts val="700"/>
              </a:spcBef>
              <a:spcAft>
                <a:spcPts val="0"/>
              </a:spcAft>
              <a:buClr>
                <a:srgbClr val="2D3D4A"/>
              </a:buClr>
              <a:buSzPts val="1100"/>
              <a:buFont typeface="Open Sans"/>
              <a:buChar char="–"/>
              <a:defRPr sz="1400" b="0" i="0" u="none" strike="noStrike" cap="none">
                <a:solidFill>
                  <a:srgbClr val="2D3D4A"/>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88" name="Google Shape;88;p21"/>
          <p:cNvSpPr txBox="1">
            <a:spLocks noGrp="1"/>
          </p:cNvSpPr>
          <p:nvPr>
            <p:ph type="sldNum" idx="12"/>
          </p:nvPr>
        </p:nvSpPr>
        <p:spPr>
          <a:xfrm>
            <a:off x="8635403" y="4914900"/>
            <a:ext cx="102900" cy="114300"/>
          </a:xfrm>
          <a:prstGeom prst="rect">
            <a:avLst/>
          </a:prstGeom>
          <a:noFill/>
          <a:ln>
            <a:noFill/>
          </a:ln>
        </p:spPr>
        <p:txBody>
          <a:bodyPr spcFirstLastPara="1" wrap="square" lIns="0" tIns="0" rIns="0" bIns="0" anchor="t" anchorCtr="0">
            <a:noAutofit/>
          </a:bodyPr>
          <a:lstStyle>
            <a:lvl1pPr marL="0" marR="0" lvl="0"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1pPr>
            <a:lvl2pPr marL="0" marR="0" lvl="1"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2pPr>
            <a:lvl3pPr marL="0" marR="0" lvl="2"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3pPr>
            <a:lvl4pPr marL="0" marR="0" lvl="3"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4pPr>
            <a:lvl5pPr marL="0" marR="0" lvl="4"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5pPr>
            <a:lvl6pPr marL="0" marR="0" lvl="5"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6pPr>
            <a:lvl7pPr marL="0" marR="0" lvl="6"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7pPr>
            <a:lvl8pPr marL="0" marR="0" lvl="7"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8pPr>
            <a:lvl9pPr marL="0" marR="0" lvl="8"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solidFill>
                <a:srgbClr val="92929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with Content &amp; Image">
  <p:cSld name="Title with Content &amp; Image">
    <p:bg>
      <p:bgPr>
        <a:solidFill>
          <a:srgbClr val="FFFFFF"/>
        </a:solidFill>
        <a:effectLst/>
      </p:bgPr>
    </p:bg>
    <p:spTree>
      <p:nvGrpSpPr>
        <p:cNvPr id="1" name="Shape 89"/>
        <p:cNvGrpSpPr/>
        <p:nvPr/>
      </p:nvGrpSpPr>
      <p:grpSpPr>
        <a:xfrm>
          <a:off x="0" y="0"/>
          <a:ext cx="0" cy="0"/>
          <a:chOff x="0" y="0"/>
          <a:chExt cx="0" cy="0"/>
        </a:xfrm>
      </p:grpSpPr>
      <p:sp>
        <p:nvSpPr>
          <p:cNvPr id="90" name="Google Shape;90;p22"/>
          <p:cNvSpPr txBox="1">
            <a:spLocks noGrp="1"/>
          </p:cNvSpPr>
          <p:nvPr>
            <p:ph type="body" idx="1"/>
          </p:nvPr>
        </p:nvSpPr>
        <p:spPr>
          <a:xfrm>
            <a:off x="457200" y="912875"/>
            <a:ext cx="8229600" cy="309600"/>
          </a:xfrm>
          <a:prstGeom prst="rect">
            <a:avLst/>
          </a:prstGeom>
          <a:noFill/>
          <a:ln>
            <a:noFill/>
          </a:ln>
        </p:spPr>
        <p:txBody>
          <a:bodyPr spcFirstLastPara="1" wrap="square" lIns="34275" tIns="34275" rIns="34275" bIns="34275" anchor="t" anchorCtr="0">
            <a:noAutofit/>
          </a:bodyPr>
          <a:lstStyle>
            <a:lvl1pPr marL="457200" marR="0" lvl="0" indent="-228600" algn="l" rtl="0">
              <a:lnSpc>
                <a:spcPct val="100000"/>
              </a:lnSpc>
              <a:spcBef>
                <a:spcPts val="0"/>
              </a:spcBef>
              <a:spcAft>
                <a:spcPts val="0"/>
              </a:spcAft>
              <a:buClr>
                <a:srgbClr val="02B3E4"/>
              </a:buClr>
              <a:buSzPts val="500"/>
              <a:buFont typeface="Open Sans"/>
              <a:buNone/>
              <a:defRPr sz="1800" b="0" i="0" u="none" strike="noStrike" cap="none">
                <a:solidFill>
                  <a:srgbClr val="02B3E4"/>
                </a:solidFill>
                <a:latin typeface="Open Sans"/>
                <a:ea typeface="Open Sans"/>
                <a:cs typeface="Open Sans"/>
                <a:sym typeface="Open Sans"/>
              </a:defRPr>
            </a:lvl1pPr>
            <a:lvl2pPr marL="914400" marR="0" lvl="1"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2pPr>
            <a:lvl3pPr marL="1371600" marR="0" lvl="2"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3pPr>
            <a:lvl4pPr marL="1828800" marR="0" lvl="3"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4pPr>
            <a:lvl5pPr marL="2286000" marR="0" lvl="4"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91" name="Google Shape;91;p22"/>
          <p:cNvSpPr txBox="1">
            <a:spLocks noGrp="1"/>
          </p:cNvSpPr>
          <p:nvPr>
            <p:ph type="body" idx="2"/>
          </p:nvPr>
        </p:nvSpPr>
        <p:spPr>
          <a:xfrm>
            <a:off x="457200" y="4914900"/>
            <a:ext cx="3957600" cy="114300"/>
          </a:xfrm>
          <a:prstGeom prst="rect">
            <a:avLst/>
          </a:prstGeom>
          <a:noFill/>
          <a:ln>
            <a:noFill/>
          </a:ln>
        </p:spPr>
        <p:txBody>
          <a:bodyPr spcFirstLastPara="1" wrap="square" lIns="34275" tIns="34275" rIns="34275" bIns="34275" anchor="t" anchorCtr="0">
            <a:noAutofit/>
          </a:bodyPr>
          <a:lstStyle>
            <a:lvl1pPr marL="457200" marR="0" lvl="0" indent="-228600" algn="l" rtl="0">
              <a:lnSpc>
                <a:spcPct val="100000"/>
              </a:lnSpc>
              <a:spcBef>
                <a:spcPts val="0"/>
              </a:spcBef>
              <a:spcAft>
                <a:spcPts val="0"/>
              </a:spcAft>
              <a:buClr>
                <a:srgbClr val="7D97AD"/>
              </a:buClr>
              <a:buSzPts val="500"/>
              <a:buFont typeface="Open Sans"/>
              <a:buNone/>
              <a:defRPr sz="700" b="0" i="0" u="none" strike="noStrike" cap="none">
                <a:solidFill>
                  <a:srgbClr val="7D97AD"/>
                </a:solidFill>
                <a:latin typeface="Open Sans"/>
                <a:ea typeface="Open Sans"/>
                <a:cs typeface="Open Sans"/>
                <a:sym typeface="Open Sans"/>
              </a:defRPr>
            </a:lvl1pPr>
            <a:lvl2pPr marL="914400" marR="0" lvl="1"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2pPr>
            <a:lvl3pPr marL="1371600" marR="0" lvl="2"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3pPr>
            <a:lvl4pPr marL="1828800" marR="0" lvl="3"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4pPr>
            <a:lvl5pPr marL="2286000" marR="0" lvl="4"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92" name="Google Shape;92;p22"/>
          <p:cNvSpPr txBox="1">
            <a:spLocks noGrp="1"/>
          </p:cNvSpPr>
          <p:nvPr>
            <p:ph type="title"/>
          </p:nvPr>
        </p:nvSpPr>
        <p:spPr>
          <a:xfrm>
            <a:off x="457200" y="304800"/>
            <a:ext cx="8229600" cy="593700"/>
          </a:xfrm>
          <a:prstGeom prst="rect">
            <a:avLst/>
          </a:prstGeom>
          <a:noFill/>
          <a:ln>
            <a:noFill/>
          </a:ln>
        </p:spPr>
        <p:txBody>
          <a:bodyPr spcFirstLastPara="1" wrap="square" lIns="34275" tIns="34275" rIns="34275" bIns="34275" anchor="t" anchorCtr="0">
            <a:noAutofit/>
          </a:bodyPr>
          <a:lstStyle>
            <a:lvl1pPr marL="0" marR="0" lvl="0" indent="0" algn="l" rtl="0">
              <a:lnSpc>
                <a:spcPct val="100000"/>
              </a:lnSpc>
              <a:spcBef>
                <a:spcPts val="0"/>
              </a:spcBef>
              <a:spcAft>
                <a:spcPts val="0"/>
              </a:spcAft>
              <a:buClr>
                <a:srgbClr val="2D3D4A"/>
              </a:buClr>
              <a:buSzPts val="500"/>
              <a:buFont typeface="Open Sans"/>
              <a:buNone/>
              <a:defRPr sz="3600" b="0" i="0" u="none" strike="noStrike" cap="none">
                <a:solidFill>
                  <a:srgbClr val="2D3D4A"/>
                </a:solidFill>
                <a:latin typeface="Open Sans"/>
                <a:ea typeface="Open Sans"/>
                <a:cs typeface="Open Sans"/>
                <a:sym typeface="Open Sans"/>
              </a:defRPr>
            </a:lvl1pPr>
            <a:lvl2pPr marL="0" marR="0" lvl="1" indent="88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2pPr>
            <a:lvl3pPr marL="0" marR="0" lvl="2" indent="177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3pPr>
            <a:lvl4pPr marL="0" marR="0" lvl="3" indent="2540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4pPr>
            <a:lvl5pPr marL="0" marR="0" lvl="4" indent="342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5pPr>
            <a:lvl6pPr marL="0" marR="0" lvl="5" indent="431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6pPr>
            <a:lvl7pPr marL="0" marR="0" lvl="6" indent="5207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7pPr>
            <a:lvl8pPr marL="0" marR="0" lvl="7" indent="596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8pPr>
            <a:lvl9pPr marL="0" marR="0" lvl="8" indent="685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9pPr>
          </a:lstStyle>
          <a:p>
            <a:endParaRPr/>
          </a:p>
        </p:txBody>
      </p:sp>
      <p:sp>
        <p:nvSpPr>
          <p:cNvPr id="93" name="Google Shape;93;p22"/>
          <p:cNvSpPr txBox="1">
            <a:spLocks noGrp="1"/>
          </p:cNvSpPr>
          <p:nvPr>
            <p:ph type="body" idx="3"/>
          </p:nvPr>
        </p:nvSpPr>
        <p:spPr>
          <a:xfrm>
            <a:off x="457200" y="1714500"/>
            <a:ext cx="4025100" cy="2857500"/>
          </a:xfrm>
          <a:prstGeom prst="rect">
            <a:avLst/>
          </a:prstGeom>
          <a:noFill/>
          <a:ln>
            <a:noFill/>
          </a:ln>
        </p:spPr>
        <p:txBody>
          <a:bodyPr spcFirstLastPara="1" wrap="square" lIns="34275" tIns="34275" rIns="34275" bIns="34275" anchor="ctr" anchorCtr="0">
            <a:noAutofit/>
          </a:bodyPr>
          <a:lstStyle>
            <a:lvl1pPr marL="457200" marR="0" lvl="0" indent="-317500" algn="l" rtl="0">
              <a:lnSpc>
                <a:spcPct val="100000"/>
              </a:lnSpc>
              <a:spcBef>
                <a:spcPts val="700"/>
              </a:spcBef>
              <a:spcAft>
                <a:spcPts val="0"/>
              </a:spcAft>
              <a:buClr>
                <a:srgbClr val="2D3D4A"/>
              </a:buClr>
              <a:buSzPts val="1400"/>
              <a:buFont typeface="Open Sans"/>
              <a:buChar char="•"/>
              <a:defRPr sz="1800" b="0" i="0" u="none" strike="noStrike" cap="none">
                <a:solidFill>
                  <a:srgbClr val="2D3D4A"/>
                </a:solidFill>
                <a:latin typeface="Open Sans"/>
                <a:ea typeface="Open Sans"/>
                <a:cs typeface="Open Sans"/>
                <a:sym typeface="Open Sans"/>
              </a:defRPr>
            </a:lvl1pPr>
            <a:lvl2pPr marL="914400" marR="0" lvl="1" indent="-311150" algn="l" rtl="0">
              <a:lnSpc>
                <a:spcPct val="100000"/>
              </a:lnSpc>
              <a:spcBef>
                <a:spcPts val="700"/>
              </a:spcBef>
              <a:spcAft>
                <a:spcPts val="0"/>
              </a:spcAft>
              <a:buClr>
                <a:srgbClr val="2D3D4A"/>
              </a:buClr>
              <a:buSzPts val="1300"/>
              <a:buFont typeface="Open Sans"/>
              <a:buChar char="–"/>
              <a:defRPr sz="1600" b="0" i="0" u="none" strike="noStrike" cap="none">
                <a:solidFill>
                  <a:srgbClr val="2D3D4A"/>
                </a:solidFill>
                <a:latin typeface="Open Sans"/>
                <a:ea typeface="Open Sans"/>
                <a:cs typeface="Open Sans"/>
                <a:sym typeface="Open Sans"/>
              </a:defRPr>
            </a:lvl2pPr>
            <a:lvl3pPr marL="1371600" marR="0" lvl="2" indent="-298450" algn="l" rtl="0">
              <a:lnSpc>
                <a:spcPct val="100000"/>
              </a:lnSpc>
              <a:spcBef>
                <a:spcPts val="700"/>
              </a:spcBef>
              <a:spcAft>
                <a:spcPts val="0"/>
              </a:spcAft>
              <a:buClr>
                <a:srgbClr val="2D3D4A"/>
              </a:buClr>
              <a:buSzPts val="1100"/>
              <a:buFont typeface="Open Sans"/>
              <a:buChar char="–"/>
              <a:defRPr sz="1400" b="0" i="0" u="none" strike="noStrike" cap="none">
                <a:solidFill>
                  <a:srgbClr val="2D3D4A"/>
                </a:solidFill>
                <a:latin typeface="Open Sans"/>
                <a:ea typeface="Open Sans"/>
                <a:cs typeface="Open Sans"/>
                <a:sym typeface="Open Sans"/>
              </a:defRPr>
            </a:lvl3pPr>
            <a:lvl4pPr marL="1828800" marR="0" lvl="3" indent="-298450" algn="l" rtl="0">
              <a:lnSpc>
                <a:spcPct val="100000"/>
              </a:lnSpc>
              <a:spcBef>
                <a:spcPts val="700"/>
              </a:spcBef>
              <a:spcAft>
                <a:spcPts val="0"/>
              </a:spcAft>
              <a:buClr>
                <a:srgbClr val="2D3D4A"/>
              </a:buClr>
              <a:buSzPts val="1100"/>
              <a:buFont typeface="Open Sans"/>
              <a:buChar char="–"/>
              <a:defRPr sz="1400" b="0" i="0" u="none" strike="noStrike" cap="none">
                <a:solidFill>
                  <a:srgbClr val="2D3D4A"/>
                </a:solidFill>
                <a:latin typeface="Open Sans"/>
                <a:ea typeface="Open Sans"/>
                <a:cs typeface="Open Sans"/>
                <a:sym typeface="Open Sans"/>
              </a:defRPr>
            </a:lvl4pPr>
            <a:lvl5pPr marL="2286000" marR="0" lvl="4" indent="-298450" algn="l" rtl="0">
              <a:lnSpc>
                <a:spcPct val="100000"/>
              </a:lnSpc>
              <a:spcBef>
                <a:spcPts val="700"/>
              </a:spcBef>
              <a:spcAft>
                <a:spcPts val="0"/>
              </a:spcAft>
              <a:buClr>
                <a:srgbClr val="2D3D4A"/>
              </a:buClr>
              <a:buSzPts val="1100"/>
              <a:buFont typeface="Open Sans"/>
              <a:buChar char="–"/>
              <a:defRPr sz="1400" b="0" i="0" u="none" strike="noStrike" cap="none">
                <a:solidFill>
                  <a:srgbClr val="2D3D4A"/>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94" name="Google Shape;94;p22"/>
          <p:cNvSpPr txBox="1">
            <a:spLocks noGrp="1"/>
          </p:cNvSpPr>
          <p:nvPr>
            <p:ph type="sldNum" idx="12"/>
          </p:nvPr>
        </p:nvSpPr>
        <p:spPr>
          <a:xfrm>
            <a:off x="8635403" y="4914900"/>
            <a:ext cx="102900" cy="114300"/>
          </a:xfrm>
          <a:prstGeom prst="rect">
            <a:avLst/>
          </a:prstGeom>
          <a:noFill/>
          <a:ln>
            <a:noFill/>
          </a:ln>
        </p:spPr>
        <p:txBody>
          <a:bodyPr spcFirstLastPara="1" wrap="square" lIns="0" tIns="0" rIns="0" bIns="0" anchor="t" anchorCtr="0">
            <a:noAutofit/>
          </a:bodyPr>
          <a:lstStyle>
            <a:lvl1pPr marL="0" marR="0" lvl="0"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1pPr>
            <a:lvl2pPr marL="0" marR="0" lvl="1"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2pPr>
            <a:lvl3pPr marL="0" marR="0" lvl="2"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3pPr>
            <a:lvl4pPr marL="0" marR="0" lvl="3"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4pPr>
            <a:lvl5pPr marL="0" marR="0" lvl="4"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5pPr>
            <a:lvl6pPr marL="0" marR="0" lvl="5"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6pPr>
            <a:lvl7pPr marL="0" marR="0" lvl="6"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7pPr>
            <a:lvl8pPr marL="0" marR="0" lvl="7"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8pPr>
            <a:lvl9pPr marL="0" marR="0" lvl="8" indent="0" algn="ctr" rtl="0">
              <a:lnSpc>
                <a:spcPct val="100000"/>
              </a:lnSpc>
              <a:spcBef>
                <a:spcPts val="0"/>
              </a:spcBef>
              <a:spcAft>
                <a:spcPts val="0"/>
              </a:spcAft>
              <a:buClr>
                <a:srgbClr val="7D97AD"/>
              </a:buClr>
              <a:buFont typeface="Open Sans"/>
              <a:buNone/>
              <a:defRPr sz="700" b="0" i="0" u="none" strike="noStrike" cap="none">
                <a:solidFill>
                  <a:srgbClr val="7D97AD"/>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solidFill>
                <a:srgbClr val="929292"/>
              </a:solidFill>
            </a:endParaRPr>
          </a:p>
        </p:txBody>
      </p:sp>
      <p:sp>
        <p:nvSpPr>
          <p:cNvPr id="95" name="Google Shape;95;p22"/>
          <p:cNvSpPr>
            <a:spLocks noGrp="1"/>
          </p:cNvSpPr>
          <p:nvPr>
            <p:ph type="pic" idx="4"/>
          </p:nvPr>
        </p:nvSpPr>
        <p:spPr>
          <a:xfrm>
            <a:off x="4662488" y="1714500"/>
            <a:ext cx="4024200" cy="2857500"/>
          </a:xfrm>
          <a:prstGeom prst="rect">
            <a:avLst/>
          </a:prstGeom>
          <a:noFill/>
          <a:ln>
            <a:noFill/>
          </a:ln>
        </p:spPr>
        <p:txBody>
          <a:bodyPr spcFirstLastPara="1" wrap="square" lIns="34275" tIns="34275" rIns="34275" bIns="34275" anchor="t" anchorCtr="0">
            <a:noAutofit/>
          </a:bodyPr>
          <a:lstStyle>
            <a:lvl1pPr marL="0" marR="0" lvl="0" indent="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1pPr>
            <a:lvl2pPr marL="0" marR="0" lvl="1" indent="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2pPr>
            <a:lvl3pPr marL="0" marR="0" lvl="2" indent="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3pPr>
            <a:lvl4pPr marL="0" marR="0" lvl="3" indent="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4pPr>
            <a:lvl5pPr marL="0" marR="0" lvl="4" indent="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5pPr>
            <a:lvl6pPr marL="0" marR="0" lvl="5" indent="5334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0" marR="0" lvl="6" indent="7112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0" marR="0" lvl="7" indent="8890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0" marR="0" lvl="8" indent="10668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Image">
  <p:cSld name="Image">
    <p:bg>
      <p:bgPr>
        <a:solidFill>
          <a:srgbClr val="2D3D4A"/>
        </a:solidFill>
        <a:effectLst/>
      </p:bgPr>
    </p:bg>
    <p:spTree>
      <p:nvGrpSpPr>
        <p:cNvPr id="1" name="Shape 96"/>
        <p:cNvGrpSpPr/>
        <p:nvPr/>
      </p:nvGrpSpPr>
      <p:grpSpPr>
        <a:xfrm>
          <a:off x="0" y="0"/>
          <a:ext cx="0" cy="0"/>
          <a:chOff x="0" y="0"/>
          <a:chExt cx="0" cy="0"/>
        </a:xfrm>
      </p:grpSpPr>
      <p:sp>
        <p:nvSpPr>
          <p:cNvPr id="97" name="Google Shape;97;p23"/>
          <p:cNvSpPr>
            <a:spLocks noGrp="1"/>
          </p:cNvSpPr>
          <p:nvPr>
            <p:ph type="pic" idx="2"/>
          </p:nvPr>
        </p:nvSpPr>
        <p:spPr>
          <a:xfrm>
            <a:off x="0" y="0"/>
            <a:ext cx="9144000" cy="5143500"/>
          </a:xfrm>
          <a:prstGeom prst="rect">
            <a:avLst/>
          </a:prstGeom>
          <a:noFill/>
          <a:ln>
            <a:noFill/>
          </a:ln>
        </p:spPr>
        <p:txBody>
          <a:bodyPr spcFirstLastPara="1" wrap="square" lIns="34275" tIns="34275" rIns="34275" bIns="34275" anchor="t" anchorCtr="0">
            <a:noAutofit/>
          </a:bodyPr>
          <a:lstStyle>
            <a:lvl1pPr marL="0" marR="0" lvl="0" indent="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1pPr>
            <a:lvl2pPr marL="0" marR="0" lvl="1" indent="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2pPr>
            <a:lvl3pPr marL="0" marR="0" lvl="2" indent="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3pPr>
            <a:lvl4pPr marL="0" marR="0" lvl="3" indent="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4pPr>
            <a:lvl5pPr marL="0" marR="0" lvl="4" indent="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5pPr>
            <a:lvl6pPr marL="0" marR="0" lvl="5" indent="5334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0" marR="0" lvl="6" indent="7112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0" marR="0" lvl="7" indent="8890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0" marR="0" lvl="8" indent="10668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98" name="Google Shape;98;p23"/>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Demo">
  <p:cSld name="Demo">
    <p:spTree>
      <p:nvGrpSpPr>
        <p:cNvPr id="1" name="Shape 99"/>
        <p:cNvGrpSpPr/>
        <p:nvPr/>
      </p:nvGrpSpPr>
      <p:grpSpPr>
        <a:xfrm>
          <a:off x="0" y="0"/>
          <a:ext cx="0" cy="0"/>
          <a:chOff x="0" y="0"/>
          <a:chExt cx="0" cy="0"/>
        </a:xfrm>
      </p:grpSpPr>
      <p:pic>
        <p:nvPicPr>
          <p:cNvPr id="100" name="Google Shape;100;p24"/>
          <p:cNvPicPr preferRelativeResize="0"/>
          <p:nvPr/>
        </p:nvPicPr>
        <p:blipFill rotWithShape="1">
          <a:blip r:embed="rId2">
            <a:alphaModFix/>
          </a:blip>
          <a:srcRect r="7800" b="7535"/>
          <a:stretch/>
        </p:blipFill>
        <p:spPr>
          <a:xfrm>
            <a:off x="6579650" y="2571750"/>
            <a:ext cx="2564400" cy="2571900"/>
          </a:xfrm>
          <a:prstGeom prst="rect">
            <a:avLst/>
          </a:prstGeom>
          <a:noFill/>
          <a:ln>
            <a:noFill/>
          </a:ln>
        </p:spPr>
      </p:pic>
      <p:sp>
        <p:nvSpPr>
          <p:cNvPr id="101" name="Google Shape;101;p24"/>
          <p:cNvSpPr txBox="1">
            <a:spLocks noGrp="1"/>
          </p:cNvSpPr>
          <p:nvPr>
            <p:ph type="body" idx="1"/>
          </p:nvPr>
        </p:nvSpPr>
        <p:spPr>
          <a:xfrm>
            <a:off x="457200" y="1295400"/>
            <a:ext cx="8229600" cy="1390800"/>
          </a:xfrm>
          <a:prstGeom prst="rect">
            <a:avLst/>
          </a:prstGeom>
          <a:noFill/>
          <a:ln>
            <a:noFill/>
          </a:ln>
        </p:spPr>
        <p:txBody>
          <a:bodyPr spcFirstLastPara="1" wrap="square" lIns="34275" tIns="34275" rIns="34275" bIns="34275" anchor="b" anchorCtr="0">
            <a:noAutofit/>
          </a:bodyPr>
          <a:lstStyle>
            <a:lvl1pPr marL="457200" marR="0" lvl="0" indent="-2286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1pPr>
            <a:lvl2pPr marL="914400" marR="0" lvl="1"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2pPr>
            <a:lvl3pPr marL="1371600" marR="0" lvl="2"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3pPr>
            <a:lvl4pPr marL="1828800" marR="0" lvl="3"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4pPr>
            <a:lvl5pPr marL="2286000" marR="0" lvl="4"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2D3D4A"/>
              </a:buClr>
              <a:buSzPts val="500"/>
              <a:buFont typeface="Open Sans"/>
              <a:buNone/>
              <a:defRPr sz="1800" b="0" i="0" u="none" strike="noStrike" cap="none">
                <a:solidFill>
                  <a:srgbClr val="2D3D4A"/>
                </a:solidFill>
                <a:latin typeface="Open Sans"/>
                <a:ea typeface="Open Sans"/>
                <a:cs typeface="Open Sans"/>
                <a:sym typeface="Open Sans"/>
              </a:defRPr>
            </a:lvl9pPr>
          </a:lstStyle>
          <a:p>
            <a:endParaRPr/>
          </a:p>
        </p:txBody>
      </p:sp>
      <p:sp>
        <p:nvSpPr>
          <p:cNvPr id="102" name="Google Shape;102;p24"/>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Logo A Dark">
  <p:cSld name="Logo A Dark">
    <p:spTree>
      <p:nvGrpSpPr>
        <p:cNvPr id="1" name="Shape 103"/>
        <p:cNvGrpSpPr/>
        <p:nvPr/>
      </p:nvGrpSpPr>
      <p:grpSpPr>
        <a:xfrm>
          <a:off x="0" y="0"/>
          <a:ext cx="0" cy="0"/>
          <a:chOff x="0" y="0"/>
          <a:chExt cx="0" cy="0"/>
        </a:xfrm>
      </p:grpSpPr>
      <p:sp>
        <p:nvSpPr>
          <p:cNvPr id="104" name="Google Shape;104;p25"/>
          <p:cNvSpPr/>
          <p:nvPr/>
        </p:nvSpPr>
        <p:spPr>
          <a:xfrm>
            <a:off x="489756" y="4800600"/>
            <a:ext cx="8164500" cy="152400"/>
          </a:xfrm>
          <a:prstGeom prst="rect">
            <a:avLst/>
          </a:prstGeom>
          <a:noFill/>
          <a:ln>
            <a:noFill/>
          </a:ln>
        </p:spPr>
        <p:txBody>
          <a:bodyPr spcFirstLastPara="1" wrap="square" lIns="0" tIns="0" rIns="0" bIns="0" anchor="b" anchorCtr="0">
            <a:noAutofit/>
          </a:bodyPr>
          <a:lstStyle/>
          <a:p>
            <a:pPr marL="0" marR="0" lvl="0" indent="0" algn="ctr" rtl="0">
              <a:lnSpc>
                <a:spcPct val="100000"/>
              </a:lnSpc>
              <a:spcBef>
                <a:spcPts val="0"/>
              </a:spcBef>
              <a:spcAft>
                <a:spcPts val="0"/>
              </a:spcAft>
              <a:buClr>
                <a:srgbClr val="7D97AD"/>
              </a:buClr>
              <a:buFont typeface="Open Sans"/>
              <a:buNone/>
            </a:pPr>
            <a:r>
              <a:rPr lang="en" sz="700" b="0" i="0" u="none" strike="noStrike" cap="none">
                <a:solidFill>
                  <a:srgbClr val="7D97AD"/>
                </a:solidFill>
                <a:latin typeface="Open Sans"/>
                <a:ea typeface="Open Sans"/>
                <a:cs typeface="Open Sans"/>
                <a:sym typeface="Open Sans"/>
              </a:rPr>
              <a:t>© 2016 Udacity. All rights reserved.</a:t>
            </a:r>
            <a:endParaRPr sz="500"/>
          </a:p>
        </p:txBody>
      </p:sp>
      <p:sp>
        <p:nvSpPr>
          <p:cNvPr id="105" name="Google Shape;105;p25"/>
          <p:cNvSpPr/>
          <p:nvPr/>
        </p:nvSpPr>
        <p:spPr>
          <a:xfrm>
            <a:off x="3796401" y="3514398"/>
            <a:ext cx="1551300" cy="3477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FFFFFF"/>
              </a:buClr>
              <a:buFont typeface="Open Sans"/>
              <a:buNone/>
            </a:pPr>
            <a:r>
              <a:rPr lang="en" sz="1800" b="0" i="0" u="none" strike="noStrike" cap="none">
                <a:solidFill>
                  <a:srgbClr val="FFFFFF"/>
                </a:solidFill>
                <a:latin typeface="Open Sans"/>
                <a:ea typeface="Open Sans"/>
                <a:cs typeface="Open Sans"/>
                <a:sym typeface="Open Sans"/>
              </a:rPr>
              <a:t>Be in Demand</a:t>
            </a:r>
            <a:endParaRPr sz="500"/>
          </a:p>
        </p:txBody>
      </p:sp>
      <p:pic>
        <p:nvPicPr>
          <p:cNvPr id="106" name="Google Shape;106;p25"/>
          <p:cNvPicPr preferRelativeResize="0"/>
          <p:nvPr/>
        </p:nvPicPr>
        <p:blipFill rotWithShape="1">
          <a:blip r:embed="rId2">
            <a:alphaModFix/>
          </a:blip>
          <a:srcRect/>
          <a:stretch/>
        </p:blipFill>
        <p:spPr>
          <a:xfrm>
            <a:off x="3485828" y="1370725"/>
            <a:ext cx="2172300" cy="1941000"/>
          </a:xfrm>
          <a:prstGeom prst="rect">
            <a:avLst/>
          </a:prstGeom>
          <a:noFill/>
          <a:ln>
            <a:noFill/>
          </a:ln>
        </p:spPr>
      </p:pic>
      <p:sp>
        <p:nvSpPr>
          <p:cNvPr id="107" name="Google Shape;107;p25"/>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Logo A Light">
  <p:cSld name="Logo A Light">
    <p:bg>
      <p:bgPr>
        <a:solidFill>
          <a:srgbClr val="02B3E4"/>
        </a:solidFill>
        <a:effectLst/>
      </p:bgPr>
    </p:bg>
    <p:spTree>
      <p:nvGrpSpPr>
        <p:cNvPr id="1" name="Shape 108"/>
        <p:cNvGrpSpPr/>
        <p:nvPr/>
      </p:nvGrpSpPr>
      <p:grpSpPr>
        <a:xfrm>
          <a:off x="0" y="0"/>
          <a:ext cx="0" cy="0"/>
          <a:chOff x="0" y="0"/>
          <a:chExt cx="0" cy="0"/>
        </a:xfrm>
      </p:grpSpPr>
      <p:sp>
        <p:nvSpPr>
          <p:cNvPr id="109" name="Google Shape;109;p26"/>
          <p:cNvSpPr/>
          <p:nvPr/>
        </p:nvSpPr>
        <p:spPr>
          <a:xfrm>
            <a:off x="489756" y="4800600"/>
            <a:ext cx="8164500" cy="152400"/>
          </a:xfrm>
          <a:prstGeom prst="rect">
            <a:avLst/>
          </a:prstGeom>
          <a:noFill/>
          <a:ln>
            <a:noFill/>
          </a:ln>
        </p:spPr>
        <p:txBody>
          <a:bodyPr spcFirstLastPara="1" wrap="square" lIns="0" tIns="0" rIns="0" bIns="0" anchor="b" anchorCtr="0">
            <a:noAutofit/>
          </a:bodyPr>
          <a:lstStyle/>
          <a:p>
            <a:pPr marL="0" marR="0" lvl="0" indent="0" algn="ctr" rtl="0">
              <a:lnSpc>
                <a:spcPct val="100000"/>
              </a:lnSpc>
              <a:spcBef>
                <a:spcPts val="0"/>
              </a:spcBef>
              <a:spcAft>
                <a:spcPts val="0"/>
              </a:spcAft>
              <a:buClr>
                <a:srgbClr val="FAFBFC"/>
              </a:buClr>
              <a:buFont typeface="Open Sans"/>
              <a:buNone/>
            </a:pPr>
            <a:r>
              <a:rPr lang="en" sz="700" b="0" i="0" u="none" strike="noStrike" cap="none">
                <a:solidFill>
                  <a:srgbClr val="FAFBFC"/>
                </a:solidFill>
                <a:latin typeface="Open Sans"/>
                <a:ea typeface="Open Sans"/>
                <a:cs typeface="Open Sans"/>
                <a:sym typeface="Open Sans"/>
              </a:rPr>
              <a:t>© 2016 Udacity. All rights reserved.</a:t>
            </a:r>
            <a:endParaRPr sz="500"/>
          </a:p>
        </p:txBody>
      </p:sp>
      <p:sp>
        <p:nvSpPr>
          <p:cNvPr id="110" name="Google Shape;110;p26"/>
          <p:cNvSpPr/>
          <p:nvPr/>
        </p:nvSpPr>
        <p:spPr>
          <a:xfrm>
            <a:off x="3796401" y="3514725"/>
            <a:ext cx="1551300" cy="3477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FAFBFC"/>
              </a:buClr>
              <a:buFont typeface="Open Sans"/>
              <a:buNone/>
            </a:pPr>
            <a:r>
              <a:rPr lang="en" sz="1800" b="0" i="0" u="none" strike="noStrike" cap="none">
                <a:solidFill>
                  <a:srgbClr val="FAFBFC"/>
                </a:solidFill>
                <a:latin typeface="Open Sans"/>
                <a:ea typeface="Open Sans"/>
                <a:cs typeface="Open Sans"/>
                <a:sym typeface="Open Sans"/>
              </a:rPr>
              <a:t>Be in Demand</a:t>
            </a:r>
            <a:endParaRPr sz="500"/>
          </a:p>
        </p:txBody>
      </p:sp>
      <p:pic>
        <p:nvPicPr>
          <p:cNvPr id="111" name="Google Shape;111;p26"/>
          <p:cNvPicPr preferRelativeResize="0"/>
          <p:nvPr/>
        </p:nvPicPr>
        <p:blipFill rotWithShape="1">
          <a:blip r:embed="rId2">
            <a:alphaModFix/>
          </a:blip>
          <a:srcRect/>
          <a:stretch/>
        </p:blipFill>
        <p:spPr>
          <a:xfrm>
            <a:off x="3485828" y="1370725"/>
            <a:ext cx="2172300" cy="1941000"/>
          </a:xfrm>
          <a:prstGeom prst="rect">
            <a:avLst/>
          </a:prstGeom>
          <a:noFill/>
          <a:ln>
            <a:noFill/>
          </a:ln>
        </p:spPr>
      </p:pic>
      <p:sp>
        <p:nvSpPr>
          <p:cNvPr id="112" name="Google Shape;112;p26"/>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Logo B Dark">
  <p:cSld name="Logo B Dark">
    <p:spTree>
      <p:nvGrpSpPr>
        <p:cNvPr id="1" name="Shape 113"/>
        <p:cNvGrpSpPr/>
        <p:nvPr/>
      </p:nvGrpSpPr>
      <p:grpSpPr>
        <a:xfrm>
          <a:off x="0" y="0"/>
          <a:ext cx="0" cy="0"/>
          <a:chOff x="0" y="0"/>
          <a:chExt cx="0" cy="0"/>
        </a:xfrm>
      </p:grpSpPr>
      <p:sp>
        <p:nvSpPr>
          <p:cNvPr id="114" name="Google Shape;114;p27"/>
          <p:cNvSpPr/>
          <p:nvPr/>
        </p:nvSpPr>
        <p:spPr>
          <a:xfrm>
            <a:off x="489756" y="4800600"/>
            <a:ext cx="8164500" cy="152400"/>
          </a:xfrm>
          <a:prstGeom prst="rect">
            <a:avLst/>
          </a:prstGeom>
          <a:noFill/>
          <a:ln>
            <a:noFill/>
          </a:ln>
        </p:spPr>
        <p:txBody>
          <a:bodyPr spcFirstLastPara="1" wrap="square" lIns="0" tIns="0" rIns="0" bIns="0" anchor="b" anchorCtr="0">
            <a:noAutofit/>
          </a:bodyPr>
          <a:lstStyle/>
          <a:p>
            <a:pPr marL="0" marR="0" lvl="0" indent="0" algn="ctr" rtl="0">
              <a:lnSpc>
                <a:spcPct val="100000"/>
              </a:lnSpc>
              <a:spcBef>
                <a:spcPts val="0"/>
              </a:spcBef>
              <a:spcAft>
                <a:spcPts val="0"/>
              </a:spcAft>
              <a:buClr>
                <a:srgbClr val="7D97AD"/>
              </a:buClr>
              <a:buFont typeface="Open Sans"/>
              <a:buNone/>
            </a:pPr>
            <a:r>
              <a:rPr lang="en" sz="700" b="0" i="0" u="none" strike="noStrike" cap="none">
                <a:solidFill>
                  <a:srgbClr val="7D97AD"/>
                </a:solidFill>
                <a:latin typeface="Open Sans"/>
                <a:ea typeface="Open Sans"/>
                <a:cs typeface="Open Sans"/>
                <a:sym typeface="Open Sans"/>
              </a:rPr>
              <a:t>© 2016 Udacity. All rights reserved.</a:t>
            </a:r>
            <a:endParaRPr sz="500"/>
          </a:p>
        </p:txBody>
      </p:sp>
      <p:sp>
        <p:nvSpPr>
          <p:cNvPr id="115" name="Google Shape;115;p27"/>
          <p:cNvSpPr/>
          <p:nvPr/>
        </p:nvSpPr>
        <p:spPr>
          <a:xfrm>
            <a:off x="3796401" y="3048793"/>
            <a:ext cx="1551300" cy="3477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FFFFFF"/>
              </a:buClr>
              <a:buFont typeface="Open Sans"/>
              <a:buNone/>
            </a:pPr>
            <a:r>
              <a:rPr lang="en" sz="1800" b="0" i="0" u="none" strike="noStrike" cap="none">
                <a:solidFill>
                  <a:srgbClr val="FFFFFF"/>
                </a:solidFill>
                <a:latin typeface="Open Sans"/>
                <a:ea typeface="Open Sans"/>
                <a:cs typeface="Open Sans"/>
                <a:sym typeface="Open Sans"/>
              </a:rPr>
              <a:t>Be in Demand</a:t>
            </a:r>
            <a:endParaRPr sz="500"/>
          </a:p>
        </p:txBody>
      </p:sp>
      <p:pic>
        <p:nvPicPr>
          <p:cNvPr id="116" name="Google Shape;116;p27"/>
          <p:cNvPicPr preferRelativeResize="0"/>
          <p:nvPr/>
        </p:nvPicPr>
        <p:blipFill rotWithShape="1">
          <a:blip r:embed="rId2">
            <a:alphaModFix/>
          </a:blip>
          <a:srcRect/>
          <a:stretch/>
        </p:blipFill>
        <p:spPr>
          <a:xfrm>
            <a:off x="2500679" y="2221260"/>
            <a:ext cx="4143300" cy="720000"/>
          </a:xfrm>
          <a:prstGeom prst="rect">
            <a:avLst/>
          </a:prstGeom>
          <a:noFill/>
          <a:ln>
            <a:noFill/>
          </a:ln>
        </p:spPr>
      </p:pic>
      <p:sp>
        <p:nvSpPr>
          <p:cNvPr id="117" name="Google Shape;117;p27"/>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Logo B Light">
  <p:cSld name="Logo B Light">
    <p:bg>
      <p:bgPr>
        <a:solidFill>
          <a:srgbClr val="02B3E4"/>
        </a:solidFill>
        <a:effectLst/>
      </p:bgPr>
    </p:bg>
    <p:spTree>
      <p:nvGrpSpPr>
        <p:cNvPr id="1" name="Shape 118"/>
        <p:cNvGrpSpPr/>
        <p:nvPr/>
      </p:nvGrpSpPr>
      <p:grpSpPr>
        <a:xfrm>
          <a:off x="0" y="0"/>
          <a:ext cx="0" cy="0"/>
          <a:chOff x="0" y="0"/>
          <a:chExt cx="0" cy="0"/>
        </a:xfrm>
      </p:grpSpPr>
      <p:sp>
        <p:nvSpPr>
          <p:cNvPr id="119" name="Google Shape;119;p28"/>
          <p:cNvSpPr/>
          <p:nvPr/>
        </p:nvSpPr>
        <p:spPr>
          <a:xfrm>
            <a:off x="489756" y="4800600"/>
            <a:ext cx="8164500" cy="152400"/>
          </a:xfrm>
          <a:prstGeom prst="rect">
            <a:avLst/>
          </a:prstGeom>
          <a:noFill/>
          <a:ln>
            <a:noFill/>
          </a:ln>
        </p:spPr>
        <p:txBody>
          <a:bodyPr spcFirstLastPara="1" wrap="square" lIns="0" tIns="0" rIns="0" bIns="0" anchor="b" anchorCtr="0">
            <a:noAutofit/>
          </a:bodyPr>
          <a:lstStyle/>
          <a:p>
            <a:pPr marL="0" marR="0" lvl="0" indent="0" algn="ctr" rtl="0">
              <a:lnSpc>
                <a:spcPct val="100000"/>
              </a:lnSpc>
              <a:spcBef>
                <a:spcPts val="0"/>
              </a:spcBef>
              <a:spcAft>
                <a:spcPts val="0"/>
              </a:spcAft>
              <a:buClr>
                <a:srgbClr val="FAFBFC"/>
              </a:buClr>
              <a:buFont typeface="Open Sans"/>
              <a:buNone/>
            </a:pPr>
            <a:r>
              <a:rPr lang="en" sz="700" b="0" i="0" u="none" strike="noStrike" cap="none">
                <a:solidFill>
                  <a:srgbClr val="FAFBFC"/>
                </a:solidFill>
                <a:latin typeface="Open Sans"/>
                <a:ea typeface="Open Sans"/>
                <a:cs typeface="Open Sans"/>
                <a:sym typeface="Open Sans"/>
              </a:rPr>
              <a:t>© 2016 Udacity. All rights reserved.</a:t>
            </a:r>
            <a:endParaRPr sz="500"/>
          </a:p>
        </p:txBody>
      </p:sp>
      <p:sp>
        <p:nvSpPr>
          <p:cNvPr id="120" name="Google Shape;120;p28"/>
          <p:cNvSpPr/>
          <p:nvPr/>
        </p:nvSpPr>
        <p:spPr>
          <a:xfrm>
            <a:off x="3796401" y="3048793"/>
            <a:ext cx="1551300" cy="3477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FAFBFC"/>
              </a:buClr>
              <a:buFont typeface="Open Sans"/>
              <a:buNone/>
            </a:pPr>
            <a:r>
              <a:rPr lang="en" sz="1800" b="0" i="0" u="none" strike="noStrike" cap="none">
                <a:solidFill>
                  <a:srgbClr val="FAFBFC"/>
                </a:solidFill>
                <a:latin typeface="Open Sans"/>
                <a:ea typeface="Open Sans"/>
                <a:cs typeface="Open Sans"/>
                <a:sym typeface="Open Sans"/>
              </a:rPr>
              <a:t>Be in Demand</a:t>
            </a:r>
            <a:endParaRPr sz="500"/>
          </a:p>
        </p:txBody>
      </p:sp>
      <p:pic>
        <p:nvPicPr>
          <p:cNvPr id="121" name="Google Shape;121;p28"/>
          <p:cNvPicPr preferRelativeResize="0"/>
          <p:nvPr/>
        </p:nvPicPr>
        <p:blipFill rotWithShape="1">
          <a:blip r:embed="rId2">
            <a:alphaModFix/>
          </a:blip>
          <a:srcRect/>
          <a:stretch/>
        </p:blipFill>
        <p:spPr>
          <a:xfrm>
            <a:off x="2500313" y="2221260"/>
            <a:ext cx="4143300" cy="720000"/>
          </a:xfrm>
          <a:prstGeom prst="rect">
            <a:avLst/>
          </a:prstGeom>
          <a:noFill/>
          <a:ln>
            <a:noFill/>
          </a:ln>
        </p:spPr>
      </p:pic>
      <p:sp>
        <p:nvSpPr>
          <p:cNvPr id="122" name="Google Shape;122;p28"/>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Blank">
  <p:cSld name="Blank">
    <p:bg>
      <p:bgPr>
        <a:solidFill>
          <a:srgbClr val="FFFFFF"/>
        </a:solidFill>
        <a:effectLst/>
      </p:bgPr>
    </p:bg>
    <p:spTree>
      <p:nvGrpSpPr>
        <p:cNvPr id="1" name="Shape 123"/>
        <p:cNvGrpSpPr/>
        <p:nvPr/>
      </p:nvGrpSpPr>
      <p:grpSpPr>
        <a:xfrm>
          <a:off x="0" y="0"/>
          <a:ext cx="0" cy="0"/>
          <a:chOff x="0" y="0"/>
          <a:chExt cx="0" cy="0"/>
        </a:xfrm>
      </p:grpSpPr>
      <p:sp>
        <p:nvSpPr>
          <p:cNvPr id="124" name="Google Shape;124;p29"/>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2484454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98061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2E3D49"/>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57200" y="1295400"/>
            <a:ext cx="8229600" cy="1390800"/>
          </a:xfrm>
          <a:prstGeom prst="rect">
            <a:avLst/>
          </a:prstGeom>
          <a:noFill/>
          <a:ln>
            <a:noFill/>
          </a:ln>
        </p:spPr>
        <p:txBody>
          <a:bodyPr spcFirstLastPara="1" wrap="square" lIns="34275" tIns="34275" rIns="34275" bIns="34275" anchor="b" anchorCtr="0">
            <a:noAutofit/>
          </a:bodyPr>
          <a:lstStyle>
            <a:lvl1pPr marL="0" marR="0" lvl="0" indent="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1pPr>
            <a:lvl2pPr marL="0" marR="0" lvl="1" indent="88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2pPr>
            <a:lvl3pPr marL="0" marR="0" lvl="2" indent="177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3pPr>
            <a:lvl4pPr marL="0" marR="0" lvl="3" indent="2540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4pPr>
            <a:lvl5pPr marL="0" marR="0" lvl="4" indent="342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5pPr>
            <a:lvl6pPr marL="0" marR="0" lvl="5" indent="431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6pPr>
            <a:lvl7pPr marL="0" marR="0" lvl="6" indent="5207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7pPr>
            <a:lvl8pPr marL="0" marR="0" lvl="7" indent="5969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8pPr>
            <a:lvl9pPr marL="0" marR="0" lvl="8" indent="685800" algn="l" rtl="0">
              <a:lnSpc>
                <a:spcPct val="120000"/>
              </a:lnSpc>
              <a:spcBef>
                <a:spcPts val="0"/>
              </a:spcBef>
              <a:spcAft>
                <a:spcPts val="0"/>
              </a:spcAft>
              <a:buClr>
                <a:srgbClr val="FFFFFF"/>
              </a:buClr>
              <a:buSzPts val="500"/>
              <a:buFont typeface="Open Sans"/>
              <a:buNone/>
              <a:defRPr sz="4500" b="0" i="0" u="none" strike="noStrike" cap="none">
                <a:solidFill>
                  <a:srgbClr val="FFFFFF"/>
                </a:solidFill>
                <a:latin typeface="Open Sans"/>
                <a:ea typeface="Open Sans"/>
                <a:cs typeface="Open Sans"/>
                <a:sym typeface="Open Sans"/>
              </a:defRPr>
            </a:lvl9pPr>
          </a:lstStyle>
          <a:p>
            <a:endParaRPr/>
          </a:p>
        </p:txBody>
      </p:sp>
      <p:sp>
        <p:nvSpPr>
          <p:cNvPr id="52" name="Google Shape;52;p13"/>
          <p:cNvSpPr txBox="1">
            <a:spLocks noGrp="1"/>
          </p:cNvSpPr>
          <p:nvPr>
            <p:ph type="body" idx="1"/>
          </p:nvPr>
        </p:nvSpPr>
        <p:spPr>
          <a:xfrm>
            <a:off x="614363" y="2662238"/>
            <a:ext cx="7915200" cy="1390800"/>
          </a:xfrm>
          <a:prstGeom prst="rect">
            <a:avLst/>
          </a:prstGeom>
          <a:noFill/>
          <a:ln>
            <a:noFill/>
          </a:ln>
        </p:spPr>
        <p:txBody>
          <a:bodyPr spcFirstLastPara="1" wrap="square" lIns="34275" tIns="34275" rIns="34275" bIns="34275" anchor="t" anchorCtr="0">
            <a:noAutofit/>
          </a:bodyPr>
          <a:lstStyle>
            <a:lvl1pPr marL="457200" marR="0" lvl="0"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1pPr>
            <a:lvl2pPr marL="914400" marR="0" lvl="1"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2pPr>
            <a:lvl3pPr marL="1371600" marR="0" lvl="2"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3pPr>
            <a:lvl4pPr marL="1828800" marR="0" lvl="3"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4pPr>
            <a:lvl5pPr marL="2286000" marR="0" lvl="4"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5pPr>
            <a:lvl6pPr marL="2743200" marR="0" lvl="5"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6pPr>
            <a:lvl7pPr marL="3200400" marR="0" lvl="6"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7pPr>
            <a:lvl8pPr marL="3657600" marR="0" lvl="7"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8pPr>
            <a:lvl9pPr marL="4114800" marR="0" lvl="8" indent="-228600" algn="l" rtl="0">
              <a:lnSpc>
                <a:spcPct val="100000"/>
              </a:lnSpc>
              <a:spcBef>
                <a:spcPts val="700"/>
              </a:spcBef>
              <a:spcAft>
                <a:spcPts val="0"/>
              </a:spcAft>
              <a:buClr>
                <a:srgbClr val="9CBDD8"/>
              </a:buClr>
              <a:buSzPts val="500"/>
              <a:buFont typeface="Open Sans"/>
              <a:buNone/>
              <a:defRPr sz="1800" b="0" i="0" u="none" strike="noStrike" cap="none">
                <a:solidFill>
                  <a:srgbClr val="9CBDD8"/>
                </a:solidFill>
                <a:latin typeface="Open Sans"/>
                <a:ea typeface="Open Sans"/>
                <a:cs typeface="Open Sans"/>
                <a:sym typeface="Open Sans"/>
              </a:defRPr>
            </a:lvl9pPr>
          </a:lstStyle>
          <a:p>
            <a:endParaRPr/>
          </a:p>
        </p:txBody>
      </p:sp>
      <p:sp>
        <p:nvSpPr>
          <p:cNvPr id="53" name="Google Shape;53;p13"/>
          <p:cNvSpPr txBox="1">
            <a:spLocks noGrp="1"/>
          </p:cNvSpPr>
          <p:nvPr>
            <p:ph type="sldNum" idx="12"/>
          </p:nvPr>
        </p:nvSpPr>
        <p:spPr>
          <a:xfrm>
            <a:off x="8892578" y="4953000"/>
            <a:ext cx="141000" cy="152400"/>
          </a:xfrm>
          <a:prstGeom prst="rect">
            <a:avLst/>
          </a:prstGeom>
          <a:noFill/>
          <a:ln>
            <a:noFill/>
          </a:ln>
        </p:spPr>
        <p:txBody>
          <a:bodyPr spcFirstLastPara="1" wrap="square" lIns="19050" tIns="19050" rIns="19050" bIns="19050" anchor="t" anchorCtr="0">
            <a:noAutofit/>
          </a:bodyPr>
          <a:lstStyle>
            <a:lvl1pPr marL="0" marR="0" lvl="0"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1pPr>
            <a:lvl2pPr marL="0" marR="0" lvl="1"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2pPr>
            <a:lvl3pPr marL="0" marR="0" lvl="2"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3pPr>
            <a:lvl4pPr marL="0" marR="0" lvl="3"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4pPr>
            <a:lvl5pPr marL="0" marR="0" lvl="4"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5pPr>
            <a:lvl6pPr marL="0" marR="0" lvl="5"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6pPr>
            <a:lvl7pPr marL="0" marR="0" lvl="6"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7pPr>
            <a:lvl8pPr marL="0" marR="0" lvl="7"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8pPr>
            <a:lvl9pPr marL="0" marR="0" lvl="8" indent="0" algn="ctr" rtl="0">
              <a:lnSpc>
                <a:spcPct val="100000"/>
              </a:lnSpc>
              <a:spcBef>
                <a:spcPts val="0"/>
              </a:spcBef>
              <a:spcAft>
                <a:spcPts val="0"/>
              </a:spcAft>
              <a:buClr>
                <a:srgbClr val="929292"/>
              </a:buClr>
              <a:buFont typeface="Open Sans"/>
              <a:buNone/>
              <a:defRPr sz="700" b="0" i="0" u="none" strike="noStrike" cap="none">
                <a:solidFill>
                  <a:srgbClr val="929292"/>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
              <a:t>‹#›</a:t>
            </a:fld>
            <a:endParaRPr sz="5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 id="2147483677" r:id="rId17"/>
    <p:sldLayoutId id="2147483678" r:id="rId1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slide" Target="slide55.xml"/><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3" Type="http://schemas.openxmlformats.org/officeDocument/2006/relationships/hyperlink" Target="https://theplot.io/" TargetMode="External"/><Relationship Id="rId2" Type="http://schemas.openxmlformats.org/officeDocument/2006/relationships/notesSlide" Target="../notesSlides/notesSlide27.xml"/><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1.xml.rels><?xml version="1.0" encoding="UTF-8" standalone="yes"?>
<Relationships xmlns="http://schemas.openxmlformats.org/package/2006/relationships"><Relationship Id="rId3" Type="http://schemas.openxmlformats.org/officeDocument/2006/relationships/hyperlink" Target="http://figma.com" TargetMode="External"/><Relationship Id="rId2" Type="http://schemas.openxmlformats.org/officeDocument/2006/relationships/notesSlide" Target="../notesSlides/notesSlide28.xml"/><Relationship Id="rId1" Type="http://schemas.openxmlformats.org/officeDocument/2006/relationships/slideLayout" Target="../slideLayouts/slideLayout20.xml"/><Relationship Id="rId5" Type="http://schemas.openxmlformats.org/officeDocument/2006/relationships/hyperlink" Target="https://material.io/resources/" TargetMode="External"/><Relationship Id="rId4" Type="http://schemas.openxmlformats.org/officeDocument/2006/relationships/hyperlink" Target="https://developer.apple.com/design/resources/"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2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0.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2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2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0.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0.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0.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0.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0.xml"/><Relationship Id="rId1" Type="http://schemas.openxmlformats.org/officeDocument/2006/relationships/slideLayout" Target="../slideLayouts/slideLayout20.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0.xml"/></Relationships>
</file>

<file path=ppt/slides/_rels/slide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2.xml"/><Relationship Id="rId1" Type="http://schemas.openxmlformats.org/officeDocument/2006/relationships/slideLayout" Target="../slideLayouts/slideLayout20.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0.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0.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0.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0.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0.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8.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30"/>
          <p:cNvSpPr txBox="1">
            <a:spLocks noGrp="1"/>
          </p:cNvSpPr>
          <p:nvPr>
            <p:ph type="title"/>
          </p:nvPr>
        </p:nvSpPr>
        <p:spPr>
          <a:xfrm>
            <a:off x="457200" y="834727"/>
            <a:ext cx="8229600" cy="1389300"/>
          </a:xfrm>
          <a:prstGeom prst="rect">
            <a:avLst/>
          </a:prstGeom>
          <a:noFill/>
          <a:ln>
            <a:noFill/>
          </a:ln>
        </p:spPr>
        <p:txBody>
          <a:bodyPr spcFirstLastPara="1" wrap="square" lIns="0" tIns="0" rIns="0" bIns="0" anchor="b" anchorCtr="0">
            <a:noAutofit/>
          </a:bodyPr>
          <a:lstStyle/>
          <a:p>
            <a:pPr marL="0" marR="0" lvl="0" indent="0" algn="l" rtl="0">
              <a:lnSpc>
                <a:spcPct val="120000"/>
              </a:lnSpc>
              <a:spcBef>
                <a:spcPts val="0"/>
              </a:spcBef>
              <a:spcAft>
                <a:spcPts val="0"/>
              </a:spcAft>
              <a:buClr>
                <a:srgbClr val="FFFFFF"/>
              </a:buClr>
              <a:buFont typeface="Open Sans"/>
              <a:buNone/>
            </a:pPr>
            <a:r>
              <a:rPr lang="en"/>
              <a:t>[PROJECT NAME]</a:t>
            </a:r>
            <a:endParaRPr sz="500"/>
          </a:p>
        </p:txBody>
      </p:sp>
      <p:sp>
        <p:nvSpPr>
          <p:cNvPr id="130" name="Google Shape;130;p30"/>
          <p:cNvSpPr txBox="1">
            <a:spLocks noGrp="1"/>
          </p:cNvSpPr>
          <p:nvPr>
            <p:ph type="body" idx="1"/>
          </p:nvPr>
        </p:nvSpPr>
        <p:spPr>
          <a:xfrm>
            <a:off x="457200" y="2195525"/>
            <a:ext cx="5900700" cy="1858500"/>
          </a:xfrm>
          <a:prstGeom prst="rect">
            <a:avLst/>
          </a:prstGeom>
          <a:noFill/>
          <a:ln>
            <a:noFill/>
          </a:ln>
        </p:spPr>
        <p:txBody>
          <a:bodyPr spcFirstLastPara="1" wrap="square" lIns="0" tIns="0" rIns="0" bIns="0" anchor="t" anchorCtr="0">
            <a:noAutofit/>
          </a:bodyPr>
          <a:lstStyle/>
          <a:p>
            <a:pPr marL="0" marR="0" lvl="0" indent="0" algn="l" rtl="0">
              <a:lnSpc>
                <a:spcPct val="131250"/>
              </a:lnSpc>
              <a:spcBef>
                <a:spcPts val="0"/>
              </a:spcBef>
              <a:spcAft>
                <a:spcPts val="0"/>
              </a:spcAft>
              <a:buClr>
                <a:srgbClr val="9CBDD8"/>
              </a:buClr>
              <a:buFont typeface="Open Sans"/>
              <a:buNone/>
            </a:pPr>
            <a:r>
              <a:rPr lang="en"/>
              <a:t>Design Sprint</a:t>
            </a:r>
            <a:endParaRPr b="1"/>
          </a:p>
          <a:p>
            <a:pPr marL="0" marR="0" lvl="0" indent="0" algn="l" rtl="0">
              <a:lnSpc>
                <a:spcPct val="131250"/>
              </a:lnSpc>
              <a:spcBef>
                <a:spcPts val="0"/>
              </a:spcBef>
              <a:spcAft>
                <a:spcPts val="0"/>
              </a:spcAft>
              <a:buClr>
                <a:srgbClr val="9CBDD8"/>
              </a:buClr>
              <a:buFont typeface="Open Sans"/>
              <a:buNone/>
            </a:pPr>
            <a:endParaRPr b="1"/>
          </a:p>
          <a:p>
            <a:pPr marL="0" marR="0" lvl="0" indent="0" algn="l" rtl="0">
              <a:lnSpc>
                <a:spcPct val="131250"/>
              </a:lnSpc>
              <a:spcBef>
                <a:spcPts val="0"/>
              </a:spcBef>
              <a:spcAft>
                <a:spcPts val="0"/>
              </a:spcAft>
              <a:buClr>
                <a:srgbClr val="9CBDD8"/>
              </a:buClr>
              <a:buFont typeface="Open Sans"/>
              <a:buNone/>
            </a:pPr>
            <a:endParaRPr b="1"/>
          </a:p>
          <a:p>
            <a:pPr marL="0" marR="0" lvl="0" indent="0" algn="l" rtl="0">
              <a:lnSpc>
                <a:spcPct val="131250"/>
              </a:lnSpc>
              <a:spcBef>
                <a:spcPts val="0"/>
              </a:spcBef>
              <a:spcAft>
                <a:spcPts val="0"/>
              </a:spcAft>
              <a:buClr>
                <a:srgbClr val="9CBDD8"/>
              </a:buClr>
              <a:buFont typeface="Open Sans"/>
              <a:buNone/>
            </a:pPr>
            <a:r>
              <a:rPr lang="en" b="1"/>
              <a:t>Product Manager: [YOUR NAME]</a:t>
            </a:r>
            <a:endParaRPr b="1"/>
          </a:p>
          <a:p>
            <a:pPr marL="0" marR="0" lvl="0" indent="0" algn="l" rtl="0">
              <a:lnSpc>
                <a:spcPct val="131250"/>
              </a:lnSpc>
              <a:spcBef>
                <a:spcPts val="0"/>
              </a:spcBef>
              <a:spcAft>
                <a:spcPts val="0"/>
              </a:spcAft>
              <a:buClr>
                <a:srgbClr val="9CBDD8"/>
              </a:buClr>
              <a:buFont typeface="Open Sans"/>
              <a:buNone/>
            </a:pPr>
            <a:endParaRPr sz="500"/>
          </a:p>
        </p:txBody>
      </p:sp>
      <p:sp>
        <p:nvSpPr>
          <p:cNvPr id="131" name="Google Shape;131;p30"/>
          <p:cNvSpPr txBox="1">
            <a:spLocks noGrp="1"/>
          </p:cNvSpPr>
          <p:nvPr>
            <p:ph type="body" idx="4294967295"/>
          </p:nvPr>
        </p:nvSpPr>
        <p:spPr>
          <a:xfrm>
            <a:off x="457200" y="4914900"/>
            <a:ext cx="3957600" cy="114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7D97AD"/>
              </a:buClr>
              <a:buFont typeface="Open Sans"/>
              <a:buNone/>
            </a:pPr>
            <a:r>
              <a:rPr lang="en" sz="700" b="0" i="0" u="none" strike="noStrike" cap="none">
                <a:solidFill>
                  <a:srgbClr val="7D97AD"/>
                </a:solidFill>
                <a:latin typeface="Open Sans"/>
                <a:ea typeface="Open Sans"/>
                <a:cs typeface="Open Sans"/>
                <a:sym typeface="Open Sans"/>
              </a:rPr>
              <a:t>© 2019 Udacity.  All rights reserved.</a:t>
            </a:r>
            <a:endParaRPr sz="500"/>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39"/>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dirty="0"/>
              <a:t>Share your ideas</a:t>
            </a:r>
            <a:endParaRPr sz="3200" dirty="0"/>
          </a:p>
        </p:txBody>
      </p:sp>
      <p:sp>
        <p:nvSpPr>
          <p:cNvPr id="215" name="Google Shape;215;p39"/>
          <p:cNvSpPr txBox="1">
            <a:spLocks noGrp="1"/>
          </p:cNvSpPr>
          <p:nvPr>
            <p:ph type="body" idx="1"/>
          </p:nvPr>
        </p:nvSpPr>
        <p:spPr>
          <a:xfrm>
            <a:off x="311700" y="1057500"/>
            <a:ext cx="8520600" cy="3057300"/>
          </a:xfrm>
          <a:prstGeom prst="rect">
            <a:avLst/>
          </a:prstGeom>
        </p:spPr>
        <p:txBody>
          <a:bodyPr spcFirstLastPara="1" wrap="square" lIns="34275" tIns="34275" rIns="34275" bIns="34275" anchor="t" anchorCtr="0">
            <a:noAutofit/>
          </a:bodyPr>
          <a:lstStyle/>
          <a:p>
            <a:pPr marL="0" lvl="0" indent="0" algn="l" rtl="0">
              <a:lnSpc>
                <a:spcPct val="115000"/>
              </a:lnSpc>
              <a:spcBef>
                <a:spcPts val="700"/>
              </a:spcBef>
              <a:spcAft>
                <a:spcPts val="0"/>
              </a:spcAft>
              <a:buNone/>
            </a:pPr>
            <a:r>
              <a:rPr lang="en" sz="1200" dirty="0">
                <a:solidFill>
                  <a:srgbClr val="000000"/>
                </a:solidFill>
              </a:rPr>
              <a:t>Here’s what you need to do:</a:t>
            </a:r>
            <a:endParaRPr sz="1200" dirty="0">
              <a:solidFill>
                <a:srgbClr val="000000"/>
              </a:solidFill>
            </a:endParaRPr>
          </a:p>
          <a:p>
            <a:pPr marL="457200" lvl="0" indent="-304800" algn="l" rtl="0">
              <a:lnSpc>
                <a:spcPct val="115000"/>
              </a:lnSpc>
              <a:spcBef>
                <a:spcPts val="700"/>
              </a:spcBef>
              <a:spcAft>
                <a:spcPts val="0"/>
              </a:spcAft>
              <a:buClr>
                <a:srgbClr val="000000"/>
              </a:buClr>
              <a:buSzPts val="1200"/>
              <a:buAutoNum type="arabicPeriod"/>
            </a:pPr>
            <a:r>
              <a:rPr lang="en" sz="1200" dirty="0">
                <a:solidFill>
                  <a:srgbClr val="000000"/>
                </a:solidFill>
              </a:rPr>
              <a:t>Find the How Might We stickies that correspond with your project in t</a:t>
            </a:r>
            <a:r>
              <a:rPr lang="en-US" sz="1200" dirty="0">
                <a:solidFill>
                  <a:srgbClr val="000000"/>
                </a:solidFill>
              </a:rPr>
              <a:t>he</a:t>
            </a:r>
            <a:r>
              <a:rPr lang="en" sz="1200" dirty="0">
                <a:solidFill>
                  <a:srgbClr val="000000"/>
                </a:solidFill>
              </a:rPr>
              <a:t> </a:t>
            </a:r>
            <a:r>
              <a:rPr lang="en" sz="1200" dirty="0">
                <a:solidFill>
                  <a:srgbClr val="000000"/>
                </a:solidFill>
                <a:hlinkClick r:id="rId3" action="ppaction://hlinksldjump"/>
              </a:rPr>
              <a:t>Appendix</a:t>
            </a:r>
            <a:r>
              <a:rPr lang="en" sz="1200" dirty="0">
                <a:solidFill>
                  <a:srgbClr val="000000"/>
                </a:solidFill>
              </a:rPr>
              <a:t> at the end of this deck</a:t>
            </a:r>
            <a:endParaRPr sz="1200" dirty="0">
              <a:solidFill>
                <a:srgbClr val="000000"/>
              </a:solidFill>
            </a:endParaRPr>
          </a:p>
          <a:p>
            <a:pPr marL="457200" lvl="0" indent="-304800" algn="l" rtl="0">
              <a:lnSpc>
                <a:spcPct val="115000"/>
              </a:lnSpc>
              <a:spcBef>
                <a:spcPts val="0"/>
              </a:spcBef>
              <a:spcAft>
                <a:spcPts val="0"/>
              </a:spcAft>
              <a:buClr>
                <a:srgbClr val="000000"/>
              </a:buClr>
              <a:buSzPts val="1200"/>
              <a:buAutoNum type="arabicPeriod"/>
            </a:pPr>
            <a:r>
              <a:rPr lang="en" sz="1200" dirty="0">
                <a:solidFill>
                  <a:srgbClr val="000000"/>
                </a:solidFill>
              </a:rPr>
              <a:t>Paste all the slides back into this deck following this slide</a:t>
            </a:r>
            <a:endParaRPr sz="1200" dirty="0">
              <a:solidFill>
                <a:srgbClr val="000000"/>
              </a:solidFill>
            </a:endParaRPr>
          </a:p>
          <a:p>
            <a:pPr marL="0" lvl="0" indent="0" algn="l" rtl="0">
              <a:lnSpc>
                <a:spcPct val="115000"/>
              </a:lnSpc>
              <a:spcBef>
                <a:spcPts val="700"/>
              </a:spcBef>
              <a:spcAft>
                <a:spcPts val="0"/>
              </a:spcAft>
              <a:buNone/>
            </a:pPr>
            <a:endParaRPr sz="1200" dirty="0">
              <a:solidFill>
                <a:srgbClr val="000000"/>
              </a:solidFill>
            </a:endParaRPr>
          </a:p>
          <a:p>
            <a:pPr marL="0" lvl="0" indent="0" algn="l" rtl="0">
              <a:lnSpc>
                <a:spcPct val="115000"/>
              </a:lnSpc>
              <a:spcBef>
                <a:spcPts val="700"/>
              </a:spcBef>
              <a:spcAft>
                <a:spcPts val="0"/>
              </a:spcAft>
              <a:buNone/>
            </a:pPr>
            <a:endParaRPr sz="1200" dirty="0">
              <a:solidFill>
                <a:srgbClr val="000000"/>
              </a:solidFill>
            </a:endParaRPr>
          </a:p>
        </p:txBody>
      </p:sp>
      <p:grpSp>
        <p:nvGrpSpPr>
          <p:cNvPr id="216" name="Google Shape;216;p39"/>
          <p:cNvGrpSpPr/>
          <p:nvPr/>
        </p:nvGrpSpPr>
        <p:grpSpPr>
          <a:xfrm>
            <a:off x="7323300" y="-248449"/>
            <a:ext cx="2056105" cy="1872049"/>
            <a:chOff x="7323300" y="-248449"/>
            <a:chExt cx="2056105" cy="1872049"/>
          </a:xfrm>
        </p:grpSpPr>
        <p:sp>
          <p:nvSpPr>
            <p:cNvPr id="217" name="Google Shape;217;p39"/>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39"/>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
        <p:nvSpPr>
          <p:cNvPr id="219" name="Google Shape;219;p39"/>
          <p:cNvSpPr txBox="1">
            <a:spLocks noGrp="1"/>
          </p:cNvSpPr>
          <p:nvPr>
            <p:ph type="title"/>
          </p:nvPr>
        </p:nvSpPr>
        <p:spPr>
          <a:xfrm>
            <a:off x="311700" y="6736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1400"/>
              <a:t>Leverage the group by combining your ideas with others.</a:t>
            </a:r>
            <a:endParaRPr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0"/>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Sorted Stickies</a:t>
            </a:r>
            <a:endParaRPr sz="3200"/>
          </a:p>
        </p:txBody>
      </p:sp>
      <p:sp>
        <p:nvSpPr>
          <p:cNvPr id="233" name="Google Shape;233;p40"/>
          <p:cNvSpPr txBox="1">
            <a:spLocks noGrp="1"/>
          </p:cNvSpPr>
          <p:nvPr>
            <p:ph type="body" idx="1"/>
          </p:nvPr>
        </p:nvSpPr>
        <p:spPr>
          <a:xfrm>
            <a:off x="311700" y="923875"/>
            <a:ext cx="8520600" cy="4040700"/>
          </a:xfrm>
          <a:prstGeom prst="rect">
            <a:avLst/>
          </a:prstGeom>
          <a:solidFill>
            <a:srgbClr val="CCCCCC"/>
          </a:solidFill>
          <a:ln w="38100" cap="flat" cmpd="sng">
            <a:solidFill>
              <a:srgbClr val="000000"/>
            </a:solidFill>
            <a:prstDash val="lgDash"/>
            <a:round/>
            <a:headEnd type="none" w="sm" len="sm"/>
            <a:tailEnd type="none" w="sm" len="sm"/>
          </a:ln>
        </p:spPr>
        <p:txBody>
          <a:bodyPr spcFirstLastPara="1" wrap="square" lIns="34275" tIns="34275" rIns="34275" bIns="34275" anchor="t" anchorCtr="0">
            <a:noAutofit/>
          </a:bodyPr>
          <a:lstStyle/>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r>
              <a:rPr lang="en" sz="1200">
                <a:solidFill>
                  <a:srgbClr val="000000"/>
                </a:solidFill>
              </a:rPr>
              <a:t>Replace this slide with the </a:t>
            </a:r>
            <a:endParaRPr sz="1200">
              <a:solidFill>
                <a:srgbClr val="000000"/>
              </a:solidFill>
            </a:endParaRPr>
          </a:p>
          <a:p>
            <a:pPr marL="114300" lvl="0" indent="0" algn="ctr" rtl="0">
              <a:lnSpc>
                <a:spcPct val="115000"/>
              </a:lnSpc>
              <a:spcBef>
                <a:spcPts val="700"/>
              </a:spcBef>
              <a:spcAft>
                <a:spcPts val="0"/>
              </a:spcAft>
              <a:buNone/>
            </a:pPr>
            <a:r>
              <a:rPr lang="en" sz="1200">
                <a:solidFill>
                  <a:srgbClr val="000000"/>
                </a:solidFill>
              </a:rPr>
              <a:t>slides from the deck </a:t>
            </a:r>
            <a:endParaRPr sz="1200">
              <a:solidFill>
                <a:srgbClr val="000000"/>
              </a:solidFill>
            </a:endParaRPr>
          </a:p>
          <a:p>
            <a:pPr marL="114300" lvl="0" indent="0" algn="ctr" rtl="0">
              <a:lnSpc>
                <a:spcPct val="115000"/>
              </a:lnSpc>
              <a:spcBef>
                <a:spcPts val="700"/>
              </a:spcBef>
              <a:spcAft>
                <a:spcPts val="0"/>
              </a:spcAft>
              <a:buNone/>
            </a:pPr>
            <a:r>
              <a:rPr lang="en" sz="1200">
                <a:solidFill>
                  <a:srgbClr val="000000"/>
                </a:solidFill>
              </a:rPr>
              <a:t>that corresponds to your project</a:t>
            </a:r>
            <a:endParaRPr sz="120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41"/>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Sort and Group</a:t>
            </a:r>
            <a:endParaRPr sz="3200"/>
          </a:p>
        </p:txBody>
      </p:sp>
      <p:sp>
        <p:nvSpPr>
          <p:cNvPr id="239" name="Google Shape;239;p41"/>
          <p:cNvSpPr txBox="1">
            <a:spLocks noGrp="1"/>
          </p:cNvSpPr>
          <p:nvPr>
            <p:ph type="body" idx="1"/>
          </p:nvPr>
        </p:nvSpPr>
        <p:spPr>
          <a:xfrm>
            <a:off x="311700" y="1057500"/>
            <a:ext cx="8520600" cy="3057300"/>
          </a:xfrm>
          <a:prstGeom prst="rect">
            <a:avLst/>
          </a:prstGeom>
        </p:spPr>
        <p:txBody>
          <a:bodyPr spcFirstLastPara="1" wrap="square" lIns="34275" tIns="34275" rIns="34275" bIns="34275" anchor="t" anchorCtr="0">
            <a:noAutofit/>
          </a:bodyPr>
          <a:lstStyle/>
          <a:p>
            <a:pPr marL="0" lvl="0" indent="0" algn="l" rtl="0">
              <a:lnSpc>
                <a:spcPct val="115000"/>
              </a:lnSpc>
              <a:spcBef>
                <a:spcPts val="700"/>
              </a:spcBef>
              <a:spcAft>
                <a:spcPts val="0"/>
              </a:spcAft>
              <a:buNone/>
            </a:pPr>
            <a:endParaRPr sz="1200" dirty="0">
              <a:solidFill>
                <a:srgbClr val="000000"/>
              </a:solidFill>
            </a:endParaRPr>
          </a:p>
          <a:p>
            <a:pPr marL="0" lvl="0" indent="0" algn="l" rtl="0">
              <a:spcBef>
                <a:spcPts val="700"/>
              </a:spcBef>
              <a:spcAft>
                <a:spcPts val="0"/>
              </a:spcAft>
              <a:buNone/>
            </a:pPr>
            <a:r>
              <a:rPr lang="en" sz="1200" dirty="0">
                <a:solidFill>
                  <a:srgbClr val="000000"/>
                </a:solidFill>
              </a:rPr>
              <a:t>Here’s what you need to do:</a:t>
            </a:r>
            <a:endParaRPr sz="1200" dirty="0">
              <a:solidFill>
                <a:srgbClr val="000000"/>
              </a:solidFill>
            </a:endParaRPr>
          </a:p>
          <a:p>
            <a:pPr marL="457200" lvl="0" indent="-304800" algn="l" rtl="0">
              <a:lnSpc>
                <a:spcPct val="150000"/>
              </a:lnSpc>
              <a:spcBef>
                <a:spcPts val="700"/>
              </a:spcBef>
              <a:spcAft>
                <a:spcPts val="0"/>
              </a:spcAft>
              <a:buClr>
                <a:srgbClr val="000000"/>
              </a:buClr>
              <a:buSzPts val="1200"/>
              <a:buChar char="●"/>
            </a:pPr>
            <a:r>
              <a:rPr lang="en" sz="1200" dirty="0">
                <a:solidFill>
                  <a:srgbClr val="000000"/>
                </a:solidFill>
              </a:rPr>
              <a:t>Make a copy and paste each of your 8 yellow stickies into the sorted stickies slides. </a:t>
            </a:r>
          </a:p>
          <a:p>
            <a:pPr lvl="1" indent="-304800">
              <a:lnSpc>
                <a:spcPct val="150000"/>
              </a:lnSpc>
              <a:spcBef>
                <a:spcPts val="0"/>
              </a:spcBef>
              <a:buClr>
                <a:srgbClr val="000000"/>
              </a:buClr>
              <a:buSzPts val="1200"/>
              <a:buChar char="●"/>
            </a:pPr>
            <a:r>
              <a:rPr lang="en" sz="1200" dirty="0">
                <a:solidFill>
                  <a:srgbClr val="000000"/>
                </a:solidFill>
              </a:rPr>
              <a:t>Organize your 8 stickies by grouping similar stickies together into clusters. </a:t>
            </a:r>
          </a:p>
          <a:p>
            <a:pPr lvl="1" indent="-304800">
              <a:lnSpc>
                <a:spcPct val="150000"/>
              </a:lnSpc>
              <a:spcBef>
                <a:spcPts val="0"/>
              </a:spcBef>
              <a:buClr>
                <a:srgbClr val="000000"/>
              </a:buClr>
              <a:buSzPts val="1200"/>
              <a:buChar char="●"/>
            </a:pPr>
            <a:r>
              <a:rPr lang="en" sz="1200" dirty="0">
                <a:solidFill>
                  <a:srgbClr val="000000"/>
                </a:solidFill>
              </a:rPr>
              <a:t>Make sure each cluster has a label. </a:t>
            </a:r>
          </a:p>
          <a:p>
            <a:pPr lvl="1" indent="-304800">
              <a:lnSpc>
                <a:spcPct val="150000"/>
              </a:lnSpc>
              <a:spcBef>
                <a:spcPts val="0"/>
              </a:spcBef>
              <a:buClr>
                <a:srgbClr val="000000"/>
              </a:buClr>
              <a:buSzPts val="1200"/>
              <a:buChar char="●"/>
            </a:pPr>
            <a:r>
              <a:rPr lang="en" sz="1200" dirty="0">
                <a:solidFill>
                  <a:srgbClr val="000000"/>
                </a:solidFill>
              </a:rPr>
              <a:t>You can reorganize or re-label existing stickies if needed.</a:t>
            </a:r>
            <a:endParaRPr sz="1200" dirty="0">
              <a:solidFill>
                <a:srgbClr val="000000"/>
              </a:solidFill>
            </a:endParaRPr>
          </a:p>
          <a:p>
            <a:pPr marL="457200" lvl="0" indent="-304800" algn="l" rtl="0">
              <a:lnSpc>
                <a:spcPct val="150000"/>
              </a:lnSpc>
              <a:spcBef>
                <a:spcPts val="0"/>
              </a:spcBef>
              <a:spcAft>
                <a:spcPts val="0"/>
              </a:spcAft>
              <a:buClr>
                <a:srgbClr val="000000"/>
              </a:buClr>
              <a:buSzPts val="1200"/>
              <a:buChar char="●"/>
            </a:pPr>
            <a:r>
              <a:rPr lang="en" sz="1200" dirty="0">
                <a:solidFill>
                  <a:srgbClr val="000000"/>
                </a:solidFill>
              </a:rPr>
              <a:t>Pick one theme that you want to focus on to further develop solutions for in the next phase via sketching</a:t>
            </a:r>
            <a:endParaRPr sz="1200" dirty="0">
              <a:solidFill>
                <a:srgbClr val="000000"/>
              </a:solidFill>
            </a:endParaRPr>
          </a:p>
          <a:p>
            <a:pPr marL="457200" lvl="0" indent="-304800" algn="l" rtl="0">
              <a:lnSpc>
                <a:spcPct val="150000"/>
              </a:lnSpc>
              <a:spcBef>
                <a:spcPts val="0"/>
              </a:spcBef>
              <a:spcAft>
                <a:spcPts val="0"/>
              </a:spcAft>
              <a:buClr>
                <a:srgbClr val="000000"/>
              </a:buClr>
              <a:buSzPts val="1200"/>
              <a:buChar char="●"/>
            </a:pPr>
            <a:r>
              <a:rPr lang="en" sz="1200" dirty="0">
                <a:solidFill>
                  <a:srgbClr val="000000"/>
                </a:solidFill>
              </a:rPr>
              <a:t>Explain your rationale for why you selected that theme</a:t>
            </a:r>
            <a:endParaRPr sz="1200" dirty="0">
              <a:solidFill>
                <a:srgbClr val="000000"/>
              </a:solidFill>
            </a:endParaRPr>
          </a:p>
          <a:p>
            <a:pPr marL="0" lvl="0" indent="0" algn="l" rtl="0">
              <a:spcBef>
                <a:spcPts val="700"/>
              </a:spcBef>
              <a:spcAft>
                <a:spcPts val="0"/>
              </a:spcAft>
              <a:buNone/>
            </a:pPr>
            <a:endParaRPr sz="1200" dirty="0">
              <a:solidFill>
                <a:srgbClr val="000000"/>
              </a:solidFill>
            </a:endParaRPr>
          </a:p>
          <a:p>
            <a:pPr marL="0" lvl="0" indent="0" algn="l" rtl="0">
              <a:spcBef>
                <a:spcPts val="700"/>
              </a:spcBef>
              <a:spcAft>
                <a:spcPts val="0"/>
              </a:spcAft>
              <a:buNone/>
            </a:pPr>
            <a:r>
              <a:rPr lang="en" sz="1200" dirty="0">
                <a:solidFill>
                  <a:srgbClr val="000000"/>
                </a:solidFill>
              </a:rPr>
              <a:t>Note: If there are stickies that don’t fit in with any clusters or themes, you can add them to the “Other” slide</a:t>
            </a:r>
            <a:endParaRPr sz="1200" dirty="0">
              <a:solidFill>
                <a:srgbClr val="000000"/>
              </a:solidFill>
            </a:endParaRPr>
          </a:p>
        </p:txBody>
      </p:sp>
      <p:grpSp>
        <p:nvGrpSpPr>
          <p:cNvPr id="240" name="Google Shape;240;p41"/>
          <p:cNvGrpSpPr/>
          <p:nvPr/>
        </p:nvGrpSpPr>
        <p:grpSpPr>
          <a:xfrm>
            <a:off x="7323300" y="-248449"/>
            <a:ext cx="2056105" cy="1872049"/>
            <a:chOff x="7323300" y="-248449"/>
            <a:chExt cx="2056105" cy="1872049"/>
          </a:xfrm>
        </p:grpSpPr>
        <p:sp>
          <p:nvSpPr>
            <p:cNvPr id="241" name="Google Shape;241;p41"/>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41"/>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
        <p:nvSpPr>
          <p:cNvPr id="243" name="Google Shape;243;p41"/>
          <p:cNvSpPr txBox="1">
            <a:spLocks noGrp="1"/>
          </p:cNvSpPr>
          <p:nvPr>
            <p:ph type="title"/>
          </p:nvPr>
        </p:nvSpPr>
        <p:spPr>
          <a:xfrm>
            <a:off x="311700" y="6736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1400"/>
              <a:t>Organize all the How Might We’s into clusters and themes</a:t>
            </a:r>
            <a:endParaRPr sz="1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42"/>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Sprint Focus</a:t>
            </a:r>
            <a:endParaRPr sz="3200"/>
          </a:p>
        </p:txBody>
      </p:sp>
      <p:graphicFrame>
        <p:nvGraphicFramePr>
          <p:cNvPr id="249" name="Google Shape;249;p42"/>
          <p:cNvGraphicFramePr/>
          <p:nvPr/>
        </p:nvGraphicFramePr>
        <p:xfrm>
          <a:off x="952500" y="1350688"/>
          <a:ext cx="7239000" cy="2468790"/>
        </p:xfrm>
        <a:graphic>
          <a:graphicData uri="http://schemas.openxmlformats.org/drawingml/2006/table">
            <a:tbl>
              <a:tblPr>
                <a:noFill/>
                <a:tableStyleId>{33504CE0-DB88-45E9-9528-990517D5C9B6}</a:tableStyleId>
              </a:tblPr>
              <a:tblGrid>
                <a:gridCol w="2171075">
                  <a:extLst>
                    <a:ext uri="{9D8B030D-6E8A-4147-A177-3AD203B41FA5}">
                      <a16:colId xmlns:a16="http://schemas.microsoft.com/office/drawing/2014/main" val="20000"/>
                    </a:ext>
                  </a:extLst>
                </a:gridCol>
                <a:gridCol w="5067925">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 b="1">
                          <a:solidFill>
                            <a:srgbClr val="FFFFFF"/>
                          </a:solidFill>
                        </a:rPr>
                        <a:t>Focus</a:t>
                      </a: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lnSpc>
                          <a:spcPct val="115000"/>
                        </a:lnSpc>
                        <a:spcBef>
                          <a:spcPts val="700"/>
                        </a:spcBef>
                        <a:spcAft>
                          <a:spcPts val="0"/>
                        </a:spcAft>
                        <a:buNone/>
                      </a:pPr>
                      <a:r>
                        <a:rPr lang="en" sz="1200">
                          <a:solidFill>
                            <a:srgbClr val="9E9E9E"/>
                          </a:solidFill>
                          <a:latin typeface="Open Sans"/>
                          <a:ea typeface="Open Sans"/>
                          <a:cs typeface="Open Sans"/>
                          <a:sym typeface="Open Sans"/>
                        </a:rPr>
                        <a:t>[</a:t>
                      </a:r>
                      <a:r>
                        <a:rPr lang="en" sz="1200" b="1">
                          <a:solidFill>
                            <a:srgbClr val="9E9E9E"/>
                          </a:solidFill>
                          <a:latin typeface="Open Sans"/>
                          <a:ea typeface="Open Sans"/>
                          <a:cs typeface="Open Sans"/>
                          <a:sym typeface="Open Sans"/>
                        </a:rPr>
                        <a:t>Remove help text before you submit</a:t>
                      </a:r>
                      <a:r>
                        <a:rPr lang="en" sz="1200">
                          <a:solidFill>
                            <a:srgbClr val="9E9E9E"/>
                          </a:solidFill>
                          <a:latin typeface="Open Sans"/>
                          <a:ea typeface="Open Sans"/>
                          <a:cs typeface="Open Sans"/>
                          <a:sym typeface="Open Sans"/>
                        </a:rPr>
                        <a:t>] List  your chosen theme</a:t>
                      </a:r>
                      <a:r>
                        <a:rPr lang="en" sz="1200">
                          <a:latin typeface="Open Sans"/>
                          <a:ea typeface="Open Sans"/>
                          <a:cs typeface="Open Sans"/>
                          <a:sym typeface="Open Sans"/>
                        </a:rPr>
                        <a:t>    </a:t>
                      </a:r>
                      <a:endParaRPr sz="1200" i="1">
                        <a:latin typeface="Open Sans"/>
                        <a:ea typeface="Open Sans"/>
                        <a:cs typeface="Open Sans"/>
                        <a:sym typeface="Open Sans"/>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b="1">
                          <a:solidFill>
                            <a:srgbClr val="FFFFFF"/>
                          </a:solidFill>
                        </a:rPr>
                        <a:t>Slide #</a:t>
                      </a: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lnSpc>
                          <a:spcPct val="115000"/>
                        </a:lnSpc>
                        <a:spcBef>
                          <a:spcPts val="700"/>
                        </a:spcBef>
                        <a:spcAft>
                          <a:spcPts val="0"/>
                        </a:spcAft>
                        <a:buNone/>
                      </a:pPr>
                      <a:r>
                        <a:rPr lang="en" sz="1200">
                          <a:solidFill>
                            <a:srgbClr val="9E9E9E"/>
                          </a:solidFill>
                          <a:latin typeface="Open Sans"/>
                          <a:ea typeface="Open Sans"/>
                          <a:cs typeface="Open Sans"/>
                          <a:sym typeface="Open Sans"/>
                        </a:rPr>
                        <a:t>[</a:t>
                      </a:r>
                      <a:r>
                        <a:rPr lang="en" sz="1200" b="1">
                          <a:solidFill>
                            <a:srgbClr val="9E9E9E"/>
                          </a:solidFill>
                          <a:latin typeface="Open Sans"/>
                          <a:ea typeface="Open Sans"/>
                          <a:cs typeface="Open Sans"/>
                          <a:sym typeface="Open Sans"/>
                        </a:rPr>
                        <a:t>Remove help text before you submit</a:t>
                      </a:r>
                      <a:r>
                        <a:rPr lang="en" sz="1200">
                          <a:solidFill>
                            <a:srgbClr val="9E9E9E"/>
                          </a:solidFill>
                          <a:latin typeface="Open Sans"/>
                          <a:ea typeface="Open Sans"/>
                          <a:cs typeface="Open Sans"/>
                          <a:sym typeface="Open Sans"/>
                        </a:rPr>
                        <a:t>] List slide #</a:t>
                      </a:r>
                      <a:r>
                        <a:rPr lang="en" sz="1200" b="1" i="1">
                          <a:latin typeface="Open Sans"/>
                          <a:ea typeface="Open Sans"/>
                          <a:cs typeface="Open Sans"/>
                          <a:sym typeface="Open Sans"/>
                        </a:rPr>
                        <a:t> </a:t>
                      </a:r>
                      <a:r>
                        <a:rPr lang="en" sz="1200">
                          <a:latin typeface="Open Sans"/>
                          <a:ea typeface="Open Sans"/>
                          <a:cs typeface="Open Sans"/>
                          <a:sym typeface="Open Sans"/>
                        </a:rPr>
                        <a:t>   </a:t>
                      </a:r>
                      <a:endParaRPr sz="1200">
                        <a:latin typeface="Open Sans"/>
                        <a:ea typeface="Open Sans"/>
                        <a:cs typeface="Open Sans"/>
                        <a:sym typeface="Open Sans"/>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b="1">
                          <a:solidFill>
                            <a:srgbClr val="FFFFFF"/>
                          </a:solidFill>
                        </a:rPr>
                        <a:t>I selected this theme because</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lnSpc>
                          <a:spcPct val="115000"/>
                        </a:lnSpc>
                        <a:spcBef>
                          <a:spcPts val="700"/>
                        </a:spcBef>
                        <a:spcAft>
                          <a:spcPts val="0"/>
                        </a:spcAft>
                        <a:buNone/>
                      </a:pPr>
                      <a:r>
                        <a:rPr lang="en" sz="1200">
                          <a:solidFill>
                            <a:srgbClr val="9E9E9E"/>
                          </a:solidFill>
                          <a:latin typeface="Open Sans"/>
                          <a:ea typeface="Open Sans"/>
                          <a:cs typeface="Open Sans"/>
                          <a:sym typeface="Open Sans"/>
                        </a:rPr>
                        <a:t>[</a:t>
                      </a:r>
                      <a:r>
                        <a:rPr lang="en" sz="1200" b="1">
                          <a:solidFill>
                            <a:srgbClr val="9E9E9E"/>
                          </a:solidFill>
                          <a:latin typeface="Open Sans"/>
                          <a:ea typeface="Open Sans"/>
                          <a:cs typeface="Open Sans"/>
                          <a:sym typeface="Open Sans"/>
                        </a:rPr>
                        <a:t>Remove help text before you submit</a:t>
                      </a:r>
                      <a:r>
                        <a:rPr lang="en" sz="1200">
                          <a:solidFill>
                            <a:srgbClr val="9E9E9E"/>
                          </a:solidFill>
                          <a:latin typeface="Open Sans"/>
                          <a:ea typeface="Open Sans"/>
                          <a:cs typeface="Open Sans"/>
                          <a:sym typeface="Open Sans"/>
                        </a:rPr>
                        <a:t>] Explain why you chose that theme</a:t>
                      </a:r>
                      <a:r>
                        <a:rPr lang="en" sz="1200">
                          <a:latin typeface="Open Sans"/>
                          <a:ea typeface="Open Sans"/>
                          <a:cs typeface="Open Sans"/>
                          <a:sym typeface="Open Sans"/>
                        </a:rPr>
                        <a:t>   </a:t>
                      </a:r>
                      <a:br>
                        <a:rPr lang="en" sz="1200">
                          <a:latin typeface="Open Sans"/>
                          <a:ea typeface="Open Sans"/>
                          <a:cs typeface="Open Sans"/>
                          <a:sym typeface="Open Sans"/>
                        </a:rPr>
                      </a:br>
                      <a:br>
                        <a:rPr lang="en" sz="1200">
                          <a:latin typeface="Open Sans"/>
                          <a:ea typeface="Open Sans"/>
                          <a:cs typeface="Open Sans"/>
                          <a:sym typeface="Open Sans"/>
                        </a:rPr>
                      </a:br>
                      <a:br>
                        <a:rPr lang="en" sz="1200">
                          <a:latin typeface="Open Sans"/>
                          <a:ea typeface="Open Sans"/>
                          <a:cs typeface="Open Sans"/>
                          <a:sym typeface="Open Sans"/>
                        </a:rPr>
                      </a:br>
                      <a:endParaRPr sz="1200">
                        <a:latin typeface="Open Sans"/>
                        <a:ea typeface="Open Sans"/>
                        <a:cs typeface="Open Sans"/>
                        <a:sym typeface="Open Sans"/>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43"/>
          <p:cNvSpPr txBox="1">
            <a:spLocks noGrp="1"/>
          </p:cNvSpPr>
          <p:nvPr>
            <p:ph type="title"/>
          </p:nvPr>
        </p:nvSpPr>
        <p:spPr>
          <a:xfrm>
            <a:off x="457200" y="1295400"/>
            <a:ext cx="8229600" cy="139080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FFFFFF"/>
              </a:buClr>
              <a:buFont typeface="Open Sans"/>
              <a:buNone/>
            </a:pPr>
            <a:r>
              <a:rPr lang="en"/>
              <a:t>Define</a:t>
            </a:r>
            <a:endParaRPr sz="500"/>
          </a:p>
        </p:txBody>
      </p:sp>
      <p:sp>
        <p:nvSpPr>
          <p:cNvPr id="256" name="Google Shape;256;p43"/>
          <p:cNvSpPr txBox="1"/>
          <p:nvPr/>
        </p:nvSpPr>
        <p:spPr>
          <a:xfrm>
            <a:off x="491150" y="2275450"/>
            <a:ext cx="7169100" cy="92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latin typeface="Open Sans"/>
                <a:ea typeface="Open Sans"/>
                <a:cs typeface="Open Sans"/>
                <a:sym typeface="Open Sans"/>
              </a:rPr>
              <a:t>With an understanding of the problem space, create focus and align on specific outcomes for the Design Sprint </a:t>
            </a:r>
            <a:endParaRPr>
              <a:solidFill>
                <a:srgbClr val="FFFFFF"/>
              </a:solidFill>
              <a:latin typeface="Open Sans"/>
              <a:ea typeface="Open Sans"/>
              <a:cs typeface="Open Sans"/>
              <a:sym typeface="Open Sans"/>
            </a:endParaRPr>
          </a:p>
        </p:txBody>
      </p:sp>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44"/>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Future Press Review</a:t>
            </a:r>
            <a:endParaRPr sz="3200"/>
          </a:p>
        </p:txBody>
      </p:sp>
      <p:sp>
        <p:nvSpPr>
          <p:cNvPr id="262" name="Google Shape;262;p44"/>
          <p:cNvSpPr txBox="1">
            <a:spLocks noGrp="1"/>
          </p:cNvSpPr>
          <p:nvPr>
            <p:ph type="body" idx="1"/>
          </p:nvPr>
        </p:nvSpPr>
        <p:spPr>
          <a:xfrm>
            <a:off x="311700" y="1152475"/>
            <a:ext cx="8520600" cy="39909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r>
              <a:rPr lang="en" sz="1200">
                <a:solidFill>
                  <a:srgbClr val="000000"/>
                </a:solidFill>
              </a:rPr>
              <a:t>How do you want your product to land? How do you want people to perceive it? And what do you want people to say about it? By focusing on how you want users to respond to your product and how it fits into their life, it creates clarity around what your product needs to do and  how to get there</a:t>
            </a: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Here’s what you need to do:</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Think about how you want your product to land:</a:t>
            </a:r>
            <a:endParaRPr sz="120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a:solidFill>
                  <a:srgbClr val="000000"/>
                </a:solidFill>
              </a:rPr>
              <a:t>Who is it for? </a:t>
            </a:r>
            <a:endParaRPr sz="120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a:solidFill>
                  <a:srgbClr val="000000"/>
                </a:solidFill>
              </a:rPr>
              <a:t>What does it solve? How does it change a customer’s life?</a:t>
            </a:r>
            <a:endParaRPr sz="120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a:solidFill>
                  <a:srgbClr val="000000"/>
                </a:solidFill>
              </a:rPr>
              <a:t>Why should customers love it?</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Draft a review from the perspective of a 3rd party with those things in mind using the template below:</a:t>
            </a:r>
            <a:endParaRPr sz="1200">
              <a:solidFill>
                <a:srgbClr val="000000"/>
              </a:solidFill>
            </a:endParaRPr>
          </a:p>
          <a:p>
            <a:pPr marL="114300" lvl="0" indent="0" algn="l" rtl="0">
              <a:lnSpc>
                <a:spcPct val="115000"/>
              </a:lnSpc>
              <a:spcBef>
                <a:spcPts val="700"/>
              </a:spcBef>
              <a:spcAft>
                <a:spcPts val="0"/>
              </a:spcAft>
              <a:buNone/>
            </a:pPr>
            <a:endParaRPr sz="1200">
              <a:solidFill>
                <a:srgbClr val="000000"/>
              </a:solidFill>
            </a:endParaRPr>
          </a:p>
          <a:p>
            <a:pPr marL="114300" lvl="0" indent="0" algn="l" rtl="0">
              <a:lnSpc>
                <a:spcPct val="115000"/>
              </a:lnSpc>
              <a:spcBef>
                <a:spcPts val="700"/>
              </a:spcBef>
              <a:spcAft>
                <a:spcPts val="0"/>
              </a:spcAft>
              <a:buNone/>
            </a:pP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Tips:</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Stay high level. Focus on what the product does for the user, not exactly how it works (You’ll map out the exact features and functionality later). </a:t>
            </a: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p:txBody>
      </p:sp>
      <p:grpSp>
        <p:nvGrpSpPr>
          <p:cNvPr id="263" name="Google Shape;263;p44"/>
          <p:cNvGrpSpPr/>
          <p:nvPr/>
        </p:nvGrpSpPr>
        <p:grpSpPr>
          <a:xfrm>
            <a:off x="7323300" y="-248449"/>
            <a:ext cx="2056105" cy="1872049"/>
            <a:chOff x="7323300" y="-248449"/>
            <a:chExt cx="2056105" cy="1872049"/>
          </a:xfrm>
        </p:grpSpPr>
        <p:sp>
          <p:nvSpPr>
            <p:cNvPr id="264" name="Google Shape;264;p44"/>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44"/>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
        <p:nvSpPr>
          <p:cNvPr id="266" name="Google Shape;266;p44"/>
          <p:cNvSpPr txBox="1">
            <a:spLocks noGrp="1"/>
          </p:cNvSpPr>
          <p:nvPr>
            <p:ph type="title"/>
          </p:nvPr>
        </p:nvSpPr>
        <p:spPr>
          <a:xfrm>
            <a:off x="311700" y="6736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1400"/>
              <a:t>Imagine you’re a reporter who is reviewing your product shortly after launch</a:t>
            </a:r>
            <a:endParaRPr sz="1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45"/>
          <p:cNvSpPr txBox="1">
            <a:spLocks noGrp="1"/>
          </p:cNvSpPr>
          <p:nvPr>
            <p:ph type="title"/>
          </p:nvPr>
        </p:nvSpPr>
        <p:spPr>
          <a:xfrm>
            <a:off x="457200" y="304800"/>
            <a:ext cx="8229600" cy="593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solidFill>
                  <a:srgbClr val="9E9E9E"/>
                </a:solidFill>
              </a:rPr>
              <a:t>[Remove help text] Title &amp; Publisher</a:t>
            </a:r>
            <a:endParaRPr sz="3200">
              <a:solidFill>
                <a:srgbClr val="9E9E9E"/>
              </a:solidFill>
            </a:endParaRPr>
          </a:p>
        </p:txBody>
      </p:sp>
      <p:sp>
        <p:nvSpPr>
          <p:cNvPr id="272" name="Google Shape;272;p45"/>
          <p:cNvSpPr txBox="1">
            <a:spLocks noGrp="1"/>
          </p:cNvSpPr>
          <p:nvPr>
            <p:ph type="body" idx="1"/>
          </p:nvPr>
        </p:nvSpPr>
        <p:spPr>
          <a:xfrm>
            <a:off x="311700" y="1076275"/>
            <a:ext cx="8520600" cy="3999000"/>
          </a:xfrm>
          <a:prstGeom prst="rect">
            <a:avLst/>
          </a:prstGeom>
        </p:spPr>
        <p:txBody>
          <a:bodyPr spcFirstLastPara="1" wrap="square" lIns="34275" tIns="34275" rIns="34275" bIns="34275" anchor="t" anchorCtr="0">
            <a:noAutofit/>
          </a:bodyPr>
          <a:lstStyle/>
          <a:p>
            <a:pPr marL="0" lvl="0" indent="0" algn="l" rtl="0">
              <a:lnSpc>
                <a:spcPct val="115000"/>
              </a:lnSpc>
              <a:spcBef>
                <a:spcPts val="700"/>
              </a:spcBef>
              <a:spcAft>
                <a:spcPts val="0"/>
              </a:spcAft>
              <a:buNone/>
            </a:pPr>
            <a:r>
              <a:rPr lang="en" sz="1200" b="1" dirty="0">
                <a:solidFill>
                  <a:srgbClr val="9E9E9E"/>
                </a:solidFill>
              </a:rPr>
              <a:t>[Remove help text before you submit</a:t>
            </a:r>
            <a:r>
              <a:rPr lang="en" sz="1200" dirty="0">
                <a:solidFill>
                  <a:srgbClr val="9E9E9E"/>
                </a:solidFill>
              </a:rPr>
              <a:t>] </a:t>
            </a:r>
            <a:endParaRPr sz="1200" dirty="0">
              <a:solidFill>
                <a:srgbClr val="9E9E9E"/>
              </a:solidFill>
            </a:endParaRPr>
          </a:p>
          <a:p>
            <a:pPr marL="0" lvl="0" indent="0" algn="l" rtl="0">
              <a:lnSpc>
                <a:spcPct val="115000"/>
              </a:lnSpc>
              <a:spcBef>
                <a:spcPts val="700"/>
              </a:spcBef>
              <a:spcAft>
                <a:spcPts val="0"/>
              </a:spcAft>
              <a:buNone/>
            </a:pPr>
            <a:r>
              <a:rPr lang="en" sz="1200" dirty="0">
                <a:solidFill>
                  <a:srgbClr val="9E9E9E"/>
                </a:solidFill>
              </a:rPr>
              <a:t>Make sure to answer the following questions:</a:t>
            </a:r>
            <a:endParaRPr sz="1200" dirty="0">
              <a:solidFill>
                <a:srgbClr val="9E9E9E"/>
              </a:solidFill>
            </a:endParaRPr>
          </a:p>
          <a:p>
            <a:pPr marL="457200" lvl="0" indent="-304800" algn="l" rtl="0">
              <a:lnSpc>
                <a:spcPct val="115000"/>
              </a:lnSpc>
              <a:spcBef>
                <a:spcPts val="700"/>
              </a:spcBef>
              <a:spcAft>
                <a:spcPts val="0"/>
              </a:spcAft>
              <a:buClr>
                <a:srgbClr val="9E9E9E"/>
              </a:buClr>
              <a:buSzPts val="1200"/>
              <a:buChar char="●"/>
            </a:pPr>
            <a:r>
              <a:rPr lang="en" sz="1200" dirty="0">
                <a:solidFill>
                  <a:srgbClr val="9E9E9E"/>
                </a:solidFill>
              </a:rPr>
              <a:t>Who is it for? </a:t>
            </a:r>
            <a:endParaRPr sz="1200" dirty="0">
              <a:solidFill>
                <a:srgbClr val="9E9E9E"/>
              </a:solidFill>
            </a:endParaRPr>
          </a:p>
          <a:p>
            <a:pPr marL="457200" lvl="0" indent="-304800" algn="l" rtl="0">
              <a:lnSpc>
                <a:spcPct val="115000"/>
              </a:lnSpc>
              <a:spcBef>
                <a:spcPts val="0"/>
              </a:spcBef>
              <a:spcAft>
                <a:spcPts val="0"/>
              </a:spcAft>
              <a:buClr>
                <a:srgbClr val="9E9E9E"/>
              </a:buClr>
              <a:buSzPts val="1200"/>
              <a:buChar char="●"/>
            </a:pPr>
            <a:r>
              <a:rPr lang="en" sz="1200" dirty="0">
                <a:solidFill>
                  <a:srgbClr val="9E9E9E"/>
                </a:solidFill>
              </a:rPr>
              <a:t>What does it solve? How does it change a customer’s life?</a:t>
            </a:r>
            <a:endParaRPr sz="1200" dirty="0">
              <a:solidFill>
                <a:srgbClr val="9E9E9E"/>
              </a:solidFill>
            </a:endParaRPr>
          </a:p>
          <a:p>
            <a:pPr marL="457200" lvl="0" indent="-304800" algn="l" rtl="0">
              <a:lnSpc>
                <a:spcPct val="115000"/>
              </a:lnSpc>
              <a:spcBef>
                <a:spcPts val="0"/>
              </a:spcBef>
              <a:spcAft>
                <a:spcPts val="0"/>
              </a:spcAft>
              <a:buClr>
                <a:srgbClr val="9E9E9E"/>
              </a:buClr>
              <a:buSzPts val="1200"/>
              <a:buChar char="●"/>
            </a:pPr>
            <a:r>
              <a:rPr lang="en" sz="1200" dirty="0">
                <a:solidFill>
                  <a:srgbClr val="9E9E9E"/>
                </a:solidFill>
              </a:rPr>
              <a:t>Why should customers love it?</a:t>
            </a:r>
            <a:endParaRPr sz="1200" dirty="0">
              <a:solidFill>
                <a:srgbClr val="9E9E9E"/>
              </a:solidFill>
            </a:endParaRPr>
          </a:p>
          <a:p>
            <a:pPr marL="0" lvl="0" indent="0" algn="l" rtl="0">
              <a:lnSpc>
                <a:spcPct val="115000"/>
              </a:lnSpc>
              <a:spcBef>
                <a:spcPts val="700"/>
              </a:spcBef>
              <a:spcAft>
                <a:spcPts val="0"/>
              </a:spcAft>
              <a:buNone/>
            </a:pPr>
            <a:endParaRPr sz="1200" dirty="0">
              <a:solidFill>
                <a:srgbClr val="9E9E9E"/>
              </a:solidFill>
            </a:endParaRPr>
          </a:p>
          <a:p>
            <a:pPr marL="0" lvl="0" indent="0" algn="l" rtl="0">
              <a:lnSpc>
                <a:spcPct val="115000"/>
              </a:lnSpc>
              <a:spcBef>
                <a:spcPts val="700"/>
              </a:spcBef>
              <a:spcAft>
                <a:spcPts val="0"/>
              </a:spcAft>
              <a:buNone/>
            </a:pPr>
            <a:endParaRPr sz="1200" dirty="0">
              <a:solidFill>
                <a:srgbClr val="9E9E9E"/>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46"/>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Define Success Metrics (OPTIONAL)</a:t>
            </a:r>
            <a:endParaRPr sz="3200"/>
          </a:p>
        </p:txBody>
      </p:sp>
      <p:sp>
        <p:nvSpPr>
          <p:cNvPr id="278" name="Google Shape;278;p46"/>
          <p:cNvSpPr txBox="1">
            <a:spLocks noGrp="1"/>
          </p:cNvSpPr>
          <p:nvPr>
            <p:ph type="body" idx="1"/>
          </p:nvPr>
        </p:nvSpPr>
        <p:spPr>
          <a:xfrm>
            <a:off x="311700" y="1152475"/>
            <a:ext cx="8520600" cy="31908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r>
              <a:rPr lang="en" sz="1200">
                <a:solidFill>
                  <a:srgbClr val="000000"/>
                </a:solidFill>
              </a:rPr>
              <a:t>Map out how your product will need to move user centered metrics in order to be successful using the HEART framework, which is commonly used at Google to measure the quality of user experience</a:t>
            </a:r>
            <a:endParaRPr sz="1200">
              <a:solidFill>
                <a:srgbClr val="000000"/>
              </a:solidFill>
            </a:endParaRPr>
          </a:p>
          <a:p>
            <a:pPr marL="114300" lvl="0" indent="0" algn="l" rtl="0">
              <a:lnSpc>
                <a:spcPct val="115000"/>
              </a:lnSpc>
              <a:spcBef>
                <a:spcPts val="700"/>
              </a:spcBef>
              <a:spcAft>
                <a:spcPts val="0"/>
              </a:spcAft>
              <a:buNone/>
            </a:pP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Here’s what you need to do:</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Start by identifying at least two user centered </a:t>
            </a:r>
            <a:r>
              <a:rPr lang="en" sz="1200" b="1">
                <a:solidFill>
                  <a:srgbClr val="000000"/>
                </a:solidFill>
              </a:rPr>
              <a:t>goals</a:t>
            </a:r>
            <a:r>
              <a:rPr lang="en" sz="1200">
                <a:solidFill>
                  <a:srgbClr val="000000"/>
                </a:solidFill>
              </a:rPr>
              <a:t> that are specific to your focus</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Then identify what </a:t>
            </a:r>
            <a:r>
              <a:rPr lang="en" sz="1200" b="1">
                <a:solidFill>
                  <a:srgbClr val="000000"/>
                </a:solidFill>
              </a:rPr>
              <a:t>signals</a:t>
            </a:r>
            <a:r>
              <a:rPr lang="en" sz="1200">
                <a:solidFill>
                  <a:srgbClr val="000000"/>
                </a:solidFill>
              </a:rPr>
              <a:t> from user behavior will affect reaching each specific goal</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Finally create </a:t>
            </a:r>
            <a:r>
              <a:rPr lang="en" sz="1200" b="1">
                <a:solidFill>
                  <a:srgbClr val="000000"/>
                </a:solidFill>
              </a:rPr>
              <a:t>metrics</a:t>
            </a:r>
            <a:r>
              <a:rPr lang="en" sz="1200">
                <a:solidFill>
                  <a:srgbClr val="000000"/>
                </a:solidFill>
              </a:rPr>
              <a:t> derived from those signals can be measured</a:t>
            </a: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a:p>
            <a:pPr marL="0" lvl="0" indent="0" algn="l" rtl="0">
              <a:lnSpc>
                <a:spcPct val="115000"/>
              </a:lnSpc>
              <a:spcBef>
                <a:spcPts val="700"/>
              </a:spcBef>
              <a:spcAft>
                <a:spcPts val="0"/>
              </a:spcAft>
              <a:buNone/>
            </a:pPr>
            <a:r>
              <a:rPr lang="en" sz="1200">
                <a:solidFill>
                  <a:srgbClr val="000000"/>
                </a:solidFill>
              </a:rPr>
              <a:t>Tips:</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Each goal can have more than one signal and/or metric</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Metrics should be defined in a way that they can be used in for experimentation later on (usually this means average X per user)</a:t>
            </a: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p:txBody>
      </p:sp>
      <p:grpSp>
        <p:nvGrpSpPr>
          <p:cNvPr id="279" name="Google Shape;279;p46"/>
          <p:cNvGrpSpPr/>
          <p:nvPr/>
        </p:nvGrpSpPr>
        <p:grpSpPr>
          <a:xfrm>
            <a:off x="7323300" y="-248449"/>
            <a:ext cx="2056105" cy="1872049"/>
            <a:chOff x="7323300" y="-248449"/>
            <a:chExt cx="2056105" cy="1872049"/>
          </a:xfrm>
        </p:grpSpPr>
        <p:sp>
          <p:nvSpPr>
            <p:cNvPr id="280" name="Google Shape;280;p46"/>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46"/>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
        <p:nvSpPr>
          <p:cNvPr id="282" name="Google Shape;282;p46"/>
          <p:cNvSpPr txBox="1">
            <a:spLocks noGrp="1"/>
          </p:cNvSpPr>
          <p:nvPr>
            <p:ph type="title"/>
          </p:nvPr>
        </p:nvSpPr>
        <p:spPr>
          <a:xfrm>
            <a:off x="311700" y="6736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1400"/>
              <a:t>How will you know if your product is successful?</a:t>
            </a:r>
            <a:endParaRPr sz="1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47"/>
          <p:cNvSpPr txBox="1">
            <a:spLocks noGrp="1"/>
          </p:cNvSpPr>
          <p:nvPr>
            <p:ph type="title"/>
          </p:nvPr>
        </p:nvSpPr>
        <p:spPr>
          <a:xfrm>
            <a:off x="311700" y="216425"/>
            <a:ext cx="30612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Success Metrics</a:t>
            </a:r>
            <a:endParaRPr sz="3200"/>
          </a:p>
        </p:txBody>
      </p:sp>
      <p:graphicFrame>
        <p:nvGraphicFramePr>
          <p:cNvPr id="288" name="Google Shape;288;p47"/>
          <p:cNvGraphicFramePr/>
          <p:nvPr>
            <p:extLst>
              <p:ext uri="{D42A27DB-BD31-4B8C-83A1-F6EECF244321}">
                <p14:modId xmlns:p14="http://schemas.microsoft.com/office/powerpoint/2010/main" val="4123122755"/>
              </p:ext>
            </p:extLst>
          </p:nvPr>
        </p:nvGraphicFramePr>
        <p:xfrm>
          <a:off x="265176" y="689800"/>
          <a:ext cx="8686801" cy="4273564"/>
        </p:xfrm>
        <a:graphic>
          <a:graphicData uri="http://schemas.openxmlformats.org/drawingml/2006/table">
            <a:tbl>
              <a:tblPr>
                <a:noFill/>
                <a:tableStyleId>{33504CE0-DB88-45E9-9528-990517D5C9B6}</a:tableStyleId>
              </a:tblPr>
              <a:tblGrid>
                <a:gridCol w="1387992">
                  <a:extLst>
                    <a:ext uri="{9D8B030D-6E8A-4147-A177-3AD203B41FA5}">
                      <a16:colId xmlns:a16="http://schemas.microsoft.com/office/drawing/2014/main" val="20000"/>
                    </a:ext>
                  </a:extLst>
                </a:gridCol>
                <a:gridCol w="2536330">
                  <a:extLst>
                    <a:ext uri="{9D8B030D-6E8A-4147-A177-3AD203B41FA5}">
                      <a16:colId xmlns:a16="http://schemas.microsoft.com/office/drawing/2014/main" val="20001"/>
                    </a:ext>
                  </a:extLst>
                </a:gridCol>
                <a:gridCol w="2341807">
                  <a:extLst>
                    <a:ext uri="{9D8B030D-6E8A-4147-A177-3AD203B41FA5}">
                      <a16:colId xmlns:a16="http://schemas.microsoft.com/office/drawing/2014/main" val="20002"/>
                    </a:ext>
                  </a:extLst>
                </a:gridCol>
                <a:gridCol w="2420672">
                  <a:extLst>
                    <a:ext uri="{9D8B030D-6E8A-4147-A177-3AD203B41FA5}">
                      <a16:colId xmlns:a16="http://schemas.microsoft.com/office/drawing/2014/main" val="20003"/>
                    </a:ext>
                  </a:extLst>
                </a:gridCol>
              </a:tblGrid>
              <a:tr h="367648">
                <a:tc>
                  <a:txBody>
                    <a:bodyPr/>
                    <a:lstStyle/>
                    <a:p>
                      <a:pPr marL="0" lvl="0" indent="0" algn="l" rtl="0">
                        <a:spcBef>
                          <a:spcPts val="0"/>
                        </a:spcBef>
                        <a:spcAft>
                          <a:spcPts val="0"/>
                        </a:spcAft>
                        <a:buNone/>
                      </a:pPr>
                      <a:endParaRPr dirty="0">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r>
                        <a:rPr lang="en" dirty="0">
                          <a:solidFill>
                            <a:srgbClr val="FFFFFF"/>
                          </a:solidFill>
                        </a:rPr>
                        <a:t>Goals</a:t>
                      </a:r>
                      <a:endParaRPr dirty="0">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r>
                        <a:rPr lang="en">
                          <a:solidFill>
                            <a:srgbClr val="FFFFFF"/>
                          </a:solidFill>
                        </a:rPr>
                        <a:t>Signals</a:t>
                      </a:r>
                      <a:endParaRPr>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r>
                        <a:rPr lang="en">
                          <a:solidFill>
                            <a:srgbClr val="FFFFFF"/>
                          </a:solidFill>
                        </a:rPr>
                        <a:t>Metrics</a:t>
                      </a:r>
                      <a:endParaRPr>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extLst>
                  <a:ext uri="{0D108BD9-81ED-4DB2-BD59-A6C34878D82A}">
                    <a16:rowId xmlns:a16="http://schemas.microsoft.com/office/drawing/2014/main" val="10000"/>
                  </a:ext>
                </a:extLst>
              </a:tr>
              <a:tr h="585038">
                <a:tc>
                  <a:txBody>
                    <a:bodyPr/>
                    <a:lstStyle/>
                    <a:p>
                      <a:pPr marL="0" lvl="0" indent="0" algn="l" rtl="0">
                        <a:spcBef>
                          <a:spcPts val="0"/>
                        </a:spcBef>
                        <a:spcAft>
                          <a:spcPts val="0"/>
                        </a:spcAft>
                        <a:buNone/>
                      </a:pPr>
                      <a:r>
                        <a:rPr lang="en" sz="1400" b="0" i="0" u="none" strike="noStrike" cap="none" dirty="0">
                          <a:solidFill>
                            <a:srgbClr val="FFFFFF"/>
                          </a:solidFill>
                          <a:latin typeface="Arial"/>
                          <a:cs typeface="Arial"/>
                          <a:sym typeface="Arial"/>
                        </a:rPr>
                        <a:t>Happiness</a:t>
                      </a:r>
                    </a:p>
                    <a:p>
                      <a:pPr marL="0" lvl="0" indent="0" algn="l" rtl="0">
                        <a:spcBef>
                          <a:spcPts val="0"/>
                        </a:spcBef>
                        <a:spcAft>
                          <a:spcPts val="0"/>
                        </a:spcAft>
                        <a:buNone/>
                      </a:pPr>
                      <a:br>
                        <a:rPr lang="en" dirty="0">
                          <a:solidFill>
                            <a:srgbClr val="FFFFFF"/>
                          </a:solidFill>
                        </a:rPr>
                      </a:br>
                      <a:endParaRPr dirty="0">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lang="en-US" sz="1000" dirty="0"/>
                    </a:p>
                    <a:p>
                      <a:pPr marL="0" lvl="0" indent="0" algn="l" rtl="0">
                        <a:spcBef>
                          <a:spcPts val="0"/>
                        </a:spcBef>
                        <a:spcAft>
                          <a:spcPts val="0"/>
                        </a:spcAft>
                        <a:buNone/>
                      </a:pPr>
                      <a:endParaRPr lang="en-US" sz="1000" dirty="0"/>
                    </a:p>
                    <a:p>
                      <a:pPr marL="0" lvl="0" indent="0" algn="l" rtl="0">
                        <a:spcBef>
                          <a:spcPts val="0"/>
                        </a:spcBef>
                        <a:spcAft>
                          <a:spcPts val="0"/>
                        </a:spcAft>
                        <a:buNone/>
                      </a:pPr>
                      <a:endParaRPr sz="1000"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sz="1000"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sz="1000"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1"/>
                  </a:ext>
                </a:extLst>
              </a:tr>
              <a:tr h="763606">
                <a:tc>
                  <a:txBody>
                    <a:bodyPr/>
                    <a:lstStyle/>
                    <a:p>
                      <a:pPr marL="0" lvl="0" indent="0" algn="l" rtl="0">
                        <a:spcBef>
                          <a:spcPts val="0"/>
                        </a:spcBef>
                        <a:spcAft>
                          <a:spcPts val="0"/>
                        </a:spcAft>
                        <a:buNone/>
                      </a:pPr>
                      <a:r>
                        <a:rPr lang="en" sz="1400" b="0" i="0" u="none" strike="noStrike" cap="none" dirty="0">
                          <a:solidFill>
                            <a:srgbClr val="FFFFFF"/>
                          </a:solidFill>
                          <a:latin typeface="Arial"/>
                          <a:cs typeface="Arial"/>
                          <a:sym typeface="Arial"/>
                        </a:rPr>
                        <a:t>Engagement</a:t>
                      </a:r>
                      <a:endParaRPr sz="1400" b="0" i="0" u="none" strike="noStrike" cap="none" dirty="0">
                        <a:solidFill>
                          <a:srgbClr val="FFFFFF"/>
                        </a:solidFill>
                        <a:latin typeface="Arial"/>
                        <a:cs typeface="Arial"/>
                        <a:sym typeface="Aria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sz="1000"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sz="1000"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2"/>
                  </a:ext>
                </a:extLst>
              </a:tr>
              <a:tr h="763606">
                <a:tc>
                  <a:txBody>
                    <a:bodyPr/>
                    <a:lstStyle/>
                    <a:p>
                      <a:pPr marL="0" lvl="0" indent="0" algn="l" rtl="0">
                        <a:spcBef>
                          <a:spcPts val="0"/>
                        </a:spcBef>
                        <a:spcAft>
                          <a:spcPts val="0"/>
                        </a:spcAft>
                        <a:buNone/>
                      </a:pPr>
                      <a:r>
                        <a:rPr lang="en" dirty="0">
                          <a:solidFill>
                            <a:srgbClr val="FFFFFF"/>
                          </a:solidFill>
                        </a:rPr>
                        <a:t>Adoption</a:t>
                      </a:r>
                      <a:endParaRPr dirty="0">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3"/>
                  </a:ext>
                </a:extLst>
              </a:tr>
              <a:tr h="763606">
                <a:tc>
                  <a:txBody>
                    <a:bodyPr/>
                    <a:lstStyle/>
                    <a:p>
                      <a:pPr marL="0" lvl="0" indent="0" algn="l" rtl="0">
                        <a:spcBef>
                          <a:spcPts val="0"/>
                        </a:spcBef>
                        <a:spcAft>
                          <a:spcPts val="0"/>
                        </a:spcAft>
                        <a:buNone/>
                      </a:pPr>
                      <a:r>
                        <a:rPr lang="en" dirty="0">
                          <a:solidFill>
                            <a:srgbClr val="FFFFFF"/>
                          </a:solidFill>
                        </a:rPr>
                        <a:t>Retention</a:t>
                      </a:r>
                      <a:endParaRPr dirty="0">
                        <a:solidFill>
                          <a:srgbClr val="FFFFFF"/>
                        </a:solidFill>
                      </a:endParaRPr>
                    </a:p>
                    <a:p>
                      <a:pPr marL="0" lvl="0" indent="0" algn="l" rtl="0">
                        <a:spcBef>
                          <a:spcPts val="0"/>
                        </a:spcBef>
                        <a:spcAft>
                          <a:spcPts val="0"/>
                        </a:spcAft>
                        <a:buNone/>
                      </a:pPr>
                      <a:endParaRPr dirty="0">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4"/>
                  </a:ext>
                </a:extLst>
              </a:tr>
              <a:tr h="763606">
                <a:tc>
                  <a:txBody>
                    <a:bodyPr/>
                    <a:lstStyle/>
                    <a:p>
                      <a:pPr marL="0" lvl="0" indent="0" algn="l" rtl="0">
                        <a:spcBef>
                          <a:spcPts val="0"/>
                        </a:spcBef>
                        <a:spcAft>
                          <a:spcPts val="0"/>
                        </a:spcAft>
                        <a:buNone/>
                      </a:pPr>
                      <a:r>
                        <a:rPr lang="en" dirty="0">
                          <a:solidFill>
                            <a:srgbClr val="FFFFFF"/>
                          </a:solidFill>
                        </a:rPr>
                        <a:t>Task Success</a:t>
                      </a:r>
                      <a:endParaRPr dirty="0">
                        <a:solidFill>
                          <a:srgbClr val="FFFFFF"/>
                        </a:solidFill>
                      </a:endParaRPr>
                    </a:p>
                    <a:p>
                      <a:pPr marL="0" lvl="0" indent="0" algn="l" rtl="0">
                        <a:spcBef>
                          <a:spcPts val="0"/>
                        </a:spcBef>
                        <a:spcAft>
                          <a:spcPts val="0"/>
                        </a:spcAft>
                        <a:buNone/>
                      </a:pPr>
                      <a:endParaRPr dirty="0">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sz="1000"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sz="1000"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289" name="Google Shape;289;p47"/>
          <p:cNvSpPr txBox="1"/>
          <p:nvPr/>
        </p:nvSpPr>
        <p:spPr>
          <a:xfrm>
            <a:off x="3465144" y="24725"/>
            <a:ext cx="5642681" cy="665100"/>
          </a:xfrm>
          <a:prstGeom prst="rect">
            <a:avLst/>
          </a:prstGeom>
          <a:noFill/>
          <a:ln>
            <a:noFill/>
          </a:ln>
        </p:spPr>
        <p:txBody>
          <a:bodyPr spcFirstLastPara="1" wrap="square" lIns="91425" tIns="91425" rIns="91425" bIns="91425" anchor="t" anchorCtr="0">
            <a:noAutofit/>
          </a:bodyPr>
          <a:lstStyle/>
          <a:p>
            <a:pPr marL="171450" lvl="0" indent="-190500" algn="l" rtl="0">
              <a:lnSpc>
                <a:spcPct val="100000"/>
              </a:lnSpc>
              <a:spcBef>
                <a:spcPts val="0"/>
              </a:spcBef>
              <a:spcAft>
                <a:spcPts val="0"/>
              </a:spcAft>
              <a:buClr>
                <a:srgbClr val="4F4F4F"/>
              </a:buClr>
              <a:buSzPts val="1200"/>
              <a:buFont typeface="Open Sans"/>
              <a:buChar char="●"/>
            </a:pPr>
            <a:r>
              <a:rPr lang="en" sz="1200" dirty="0">
                <a:solidFill>
                  <a:srgbClr val="4F4F4F"/>
                </a:solidFill>
                <a:highlight>
                  <a:srgbClr val="FFFFFF"/>
                </a:highlight>
                <a:latin typeface="Open Sans"/>
                <a:ea typeface="Open Sans"/>
                <a:cs typeface="Open Sans"/>
                <a:sym typeface="Open Sans"/>
              </a:rPr>
              <a:t>Set at least two user-centered </a:t>
            </a:r>
            <a:r>
              <a:rPr lang="en" sz="1200" i="1" dirty="0">
                <a:solidFill>
                  <a:srgbClr val="4F4F4F"/>
                </a:solidFill>
                <a:highlight>
                  <a:srgbClr val="FFFFFF"/>
                </a:highlight>
                <a:latin typeface="Open Sans"/>
                <a:ea typeface="Open Sans"/>
                <a:cs typeface="Open Sans"/>
                <a:sym typeface="Open Sans"/>
              </a:rPr>
              <a:t>goals</a:t>
            </a:r>
            <a:endParaRPr sz="1200" i="1" dirty="0">
              <a:solidFill>
                <a:srgbClr val="4F4F4F"/>
              </a:solidFill>
              <a:highlight>
                <a:srgbClr val="FFFFFF"/>
              </a:highlight>
              <a:latin typeface="Open Sans"/>
              <a:ea typeface="Open Sans"/>
              <a:cs typeface="Open Sans"/>
              <a:sym typeface="Open Sans"/>
            </a:endParaRPr>
          </a:p>
          <a:p>
            <a:pPr marL="171450" marR="0" lvl="0" indent="-190500" algn="l" rtl="0">
              <a:lnSpc>
                <a:spcPct val="100000"/>
              </a:lnSpc>
              <a:spcBef>
                <a:spcPts val="0"/>
              </a:spcBef>
              <a:spcAft>
                <a:spcPts val="0"/>
              </a:spcAft>
              <a:buClr>
                <a:srgbClr val="4F4F4F"/>
              </a:buClr>
              <a:buSzPts val="1200"/>
              <a:buFont typeface="Open Sans"/>
              <a:buChar char="●"/>
            </a:pPr>
            <a:r>
              <a:rPr lang="en" sz="1200" dirty="0">
                <a:solidFill>
                  <a:srgbClr val="4F4F4F"/>
                </a:solidFill>
                <a:highlight>
                  <a:srgbClr val="FFFFFF"/>
                </a:highlight>
                <a:latin typeface="Open Sans"/>
                <a:ea typeface="Open Sans"/>
                <a:cs typeface="Open Sans"/>
                <a:sym typeface="Open Sans"/>
              </a:rPr>
              <a:t>Identify changes in user behavior will </a:t>
            </a:r>
            <a:r>
              <a:rPr lang="en" sz="1200" i="1" dirty="0">
                <a:solidFill>
                  <a:srgbClr val="4F4F4F"/>
                </a:solidFill>
                <a:highlight>
                  <a:srgbClr val="FFFFFF"/>
                </a:highlight>
                <a:latin typeface="Open Sans"/>
                <a:ea typeface="Open Sans"/>
                <a:cs typeface="Open Sans"/>
                <a:sym typeface="Open Sans"/>
              </a:rPr>
              <a:t>signal</a:t>
            </a:r>
            <a:r>
              <a:rPr lang="en" sz="1200" dirty="0">
                <a:solidFill>
                  <a:srgbClr val="4F4F4F"/>
                </a:solidFill>
                <a:highlight>
                  <a:srgbClr val="FFFFFF"/>
                </a:highlight>
                <a:latin typeface="Open Sans"/>
                <a:ea typeface="Open Sans"/>
                <a:cs typeface="Open Sans"/>
                <a:sym typeface="Open Sans"/>
              </a:rPr>
              <a:t> success in reaching the goal</a:t>
            </a:r>
            <a:endParaRPr sz="1200" dirty="0">
              <a:solidFill>
                <a:srgbClr val="4F4F4F"/>
              </a:solidFill>
              <a:highlight>
                <a:srgbClr val="FFFFFF"/>
              </a:highlight>
              <a:latin typeface="Open Sans"/>
              <a:ea typeface="Open Sans"/>
              <a:cs typeface="Open Sans"/>
              <a:sym typeface="Open Sans"/>
            </a:endParaRPr>
          </a:p>
          <a:p>
            <a:pPr marL="171450" marR="0" lvl="0" indent="-190500" algn="l" rtl="0">
              <a:lnSpc>
                <a:spcPct val="100000"/>
              </a:lnSpc>
              <a:spcBef>
                <a:spcPts val="0"/>
              </a:spcBef>
              <a:spcAft>
                <a:spcPts val="0"/>
              </a:spcAft>
              <a:buClr>
                <a:srgbClr val="4F4F4F"/>
              </a:buClr>
              <a:buSzPts val="1200"/>
              <a:buFont typeface="Open Sans"/>
              <a:buChar char="●"/>
            </a:pPr>
            <a:r>
              <a:rPr lang="en" sz="1200" dirty="0">
                <a:solidFill>
                  <a:srgbClr val="4F4F4F"/>
                </a:solidFill>
                <a:highlight>
                  <a:srgbClr val="FFFFFF"/>
                </a:highlight>
                <a:latin typeface="Open Sans"/>
                <a:ea typeface="Open Sans"/>
                <a:cs typeface="Open Sans"/>
                <a:sym typeface="Open Sans"/>
              </a:rPr>
              <a:t>Create a </a:t>
            </a:r>
            <a:r>
              <a:rPr lang="en" sz="1200" i="1" dirty="0">
                <a:solidFill>
                  <a:srgbClr val="4F4F4F"/>
                </a:solidFill>
                <a:highlight>
                  <a:srgbClr val="FFFFFF"/>
                </a:highlight>
                <a:latin typeface="Open Sans"/>
                <a:ea typeface="Open Sans"/>
                <a:cs typeface="Open Sans"/>
                <a:sym typeface="Open Sans"/>
              </a:rPr>
              <a:t>metric</a:t>
            </a:r>
            <a:r>
              <a:rPr lang="en" sz="1200" dirty="0">
                <a:solidFill>
                  <a:srgbClr val="4F4F4F"/>
                </a:solidFill>
                <a:highlight>
                  <a:srgbClr val="FFFFFF"/>
                </a:highlight>
                <a:latin typeface="Open Sans"/>
                <a:ea typeface="Open Sans"/>
                <a:cs typeface="Open Sans"/>
                <a:sym typeface="Open Sans"/>
              </a:rPr>
              <a:t> to measure each signal</a:t>
            </a:r>
            <a:endParaRPr dirty="0">
              <a:latin typeface="Open Sans"/>
              <a:ea typeface="Open Sans"/>
              <a:cs typeface="Open Sans"/>
              <a:sym typeface="Open San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48"/>
          <p:cNvSpPr txBox="1">
            <a:spLocks noGrp="1"/>
          </p:cNvSpPr>
          <p:nvPr>
            <p:ph type="title"/>
          </p:nvPr>
        </p:nvSpPr>
        <p:spPr>
          <a:xfrm>
            <a:off x="457200" y="1295400"/>
            <a:ext cx="8229600" cy="139080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FFFFFF"/>
              </a:buClr>
              <a:buFont typeface="Open Sans"/>
              <a:buNone/>
            </a:pPr>
            <a:r>
              <a:rPr lang="en"/>
              <a:t>Sketch</a:t>
            </a:r>
            <a:endParaRPr sz="500"/>
          </a:p>
        </p:txBody>
      </p:sp>
      <p:sp>
        <p:nvSpPr>
          <p:cNvPr id="296" name="Google Shape;296;p48"/>
          <p:cNvSpPr txBox="1"/>
          <p:nvPr/>
        </p:nvSpPr>
        <p:spPr>
          <a:xfrm>
            <a:off x="491150" y="2275450"/>
            <a:ext cx="7169100" cy="92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latin typeface="Open Sans"/>
                <a:ea typeface="Open Sans"/>
                <a:cs typeface="Open Sans"/>
                <a:sym typeface="Open Sans"/>
              </a:rPr>
              <a:t>Generate tons of ideas, then narrow them down to two in depth solution sketches</a:t>
            </a:r>
            <a:endParaRPr>
              <a:solidFill>
                <a:srgbClr val="FFFFFF"/>
              </a:solidFill>
              <a:latin typeface="Open Sans"/>
              <a:ea typeface="Open Sans"/>
              <a:cs typeface="Open Sans"/>
              <a:sym typeface="Open Sans"/>
            </a:endParaRP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1"/>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How to use this Template</a:t>
            </a:r>
            <a:endParaRPr sz="3200"/>
          </a:p>
        </p:txBody>
      </p:sp>
      <p:sp>
        <p:nvSpPr>
          <p:cNvPr id="137" name="Google Shape;137;p31"/>
          <p:cNvSpPr txBox="1">
            <a:spLocks noGrp="1"/>
          </p:cNvSpPr>
          <p:nvPr>
            <p:ph type="body" idx="1"/>
          </p:nvPr>
        </p:nvSpPr>
        <p:spPr>
          <a:xfrm>
            <a:off x="311700" y="923875"/>
            <a:ext cx="8520600" cy="3190800"/>
          </a:xfrm>
          <a:prstGeom prst="rect">
            <a:avLst/>
          </a:prstGeom>
        </p:spPr>
        <p:txBody>
          <a:bodyPr spcFirstLastPara="1" wrap="square" lIns="34275" tIns="34275" rIns="34275" bIns="34275" anchor="t" anchorCtr="0">
            <a:noAutofit/>
          </a:bodyPr>
          <a:lstStyle/>
          <a:p>
            <a:pPr marL="457200" lvl="0" indent="0" algn="l" rtl="0">
              <a:lnSpc>
                <a:spcPct val="115000"/>
              </a:lnSpc>
              <a:spcBef>
                <a:spcPts val="0"/>
              </a:spcBef>
              <a:spcAft>
                <a:spcPts val="0"/>
              </a:spcAft>
              <a:buNone/>
            </a:pPr>
            <a:endParaRPr sz="1200" dirty="0">
              <a:solidFill>
                <a:srgbClr val="2D3D4A"/>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2D3D4A"/>
                </a:solidFill>
              </a:rPr>
              <a:t>We have provided these slides as a guide to ensure that you submit all the required components to successfully complete your project. </a:t>
            </a:r>
            <a:endParaRPr sz="1200" dirty="0">
              <a:solidFill>
                <a:srgbClr val="2D3D4A"/>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2D3D4A"/>
                </a:solidFill>
              </a:rPr>
              <a:t>When presenting your project, please only think of this as a guide. We encouraged you to use creative freedom when making changes as long as the required information is present. </a:t>
            </a:r>
            <a:endParaRPr sz="1200" dirty="0">
              <a:solidFill>
                <a:srgbClr val="2D3D4A"/>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2D3D4A"/>
                </a:solidFill>
              </a:rPr>
              <a:t>Don’t forget to delete this and all of the other reference slides before you submit your project.</a:t>
            </a:r>
            <a:endParaRPr sz="1200" dirty="0">
              <a:solidFill>
                <a:srgbClr val="2D3D4A"/>
              </a:solidFill>
            </a:endParaRPr>
          </a:p>
          <a:p>
            <a:pPr marL="114300" lvl="0" indent="0" algn="l" rtl="0">
              <a:lnSpc>
                <a:spcPct val="115000"/>
              </a:lnSpc>
              <a:spcBef>
                <a:spcPts val="700"/>
              </a:spcBef>
              <a:spcAft>
                <a:spcPts val="0"/>
              </a:spcAft>
              <a:buNone/>
            </a:pPr>
            <a:endParaRPr sz="1200" dirty="0">
              <a:solidFill>
                <a:srgbClr val="000000"/>
              </a:solidFill>
            </a:endParaRPr>
          </a:p>
        </p:txBody>
      </p:sp>
      <p:grpSp>
        <p:nvGrpSpPr>
          <p:cNvPr id="138" name="Google Shape;138;p31"/>
          <p:cNvGrpSpPr/>
          <p:nvPr/>
        </p:nvGrpSpPr>
        <p:grpSpPr>
          <a:xfrm>
            <a:off x="7323300" y="-248449"/>
            <a:ext cx="2056105" cy="1872049"/>
            <a:chOff x="7323300" y="-248449"/>
            <a:chExt cx="2056105" cy="1872049"/>
          </a:xfrm>
        </p:grpSpPr>
        <p:sp>
          <p:nvSpPr>
            <p:cNvPr id="139" name="Google Shape;139;p31"/>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1"/>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49"/>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8 Sketches</a:t>
            </a:r>
            <a:endParaRPr sz="3200"/>
          </a:p>
        </p:txBody>
      </p:sp>
      <p:sp>
        <p:nvSpPr>
          <p:cNvPr id="302" name="Google Shape;302;p49"/>
          <p:cNvSpPr txBox="1">
            <a:spLocks noGrp="1"/>
          </p:cNvSpPr>
          <p:nvPr>
            <p:ph type="body" idx="1"/>
          </p:nvPr>
        </p:nvSpPr>
        <p:spPr>
          <a:xfrm>
            <a:off x="311700" y="923875"/>
            <a:ext cx="8520600" cy="4040700"/>
          </a:xfrm>
          <a:prstGeom prst="rect">
            <a:avLst/>
          </a:prstGeom>
          <a:solidFill>
            <a:srgbClr val="CCCCCC"/>
          </a:solidFill>
          <a:ln w="38100" cap="flat" cmpd="sng">
            <a:solidFill>
              <a:srgbClr val="000000"/>
            </a:solidFill>
            <a:prstDash val="lgDash"/>
            <a:round/>
            <a:headEnd type="none" w="sm" len="sm"/>
            <a:tailEnd type="none" w="sm" len="sm"/>
          </a:ln>
        </p:spPr>
        <p:txBody>
          <a:bodyPr spcFirstLastPara="1" wrap="square" lIns="34275" tIns="34275" rIns="34275" bIns="34275" anchor="t" anchorCtr="0">
            <a:noAutofit/>
          </a:bodyPr>
          <a:lstStyle/>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r>
              <a:rPr lang="en" sz="1200">
                <a:solidFill>
                  <a:srgbClr val="000000"/>
                </a:solidFill>
              </a:rPr>
              <a:t>Photo of your 8 sketches here</a:t>
            </a:r>
            <a:endParaRPr sz="120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50"/>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Create a Solution Sketch</a:t>
            </a:r>
            <a:endParaRPr sz="3200"/>
          </a:p>
        </p:txBody>
      </p:sp>
      <p:sp>
        <p:nvSpPr>
          <p:cNvPr id="308" name="Google Shape;308;p50"/>
          <p:cNvSpPr txBox="1">
            <a:spLocks noGrp="1"/>
          </p:cNvSpPr>
          <p:nvPr>
            <p:ph type="body" idx="1"/>
          </p:nvPr>
        </p:nvSpPr>
        <p:spPr>
          <a:xfrm>
            <a:off x="311700" y="1076275"/>
            <a:ext cx="8520600" cy="31908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r>
              <a:rPr lang="en" sz="1200">
                <a:solidFill>
                  <a:srgbClr val="000000"/>
                </a:solidFill>
              </a:rPr>
              <a:t>Now we’re going to further develop two of your ideas into a fuller, more detailed Solution Sketch. Pick the two most compelling sketches and let’s get started!</a:t>
            </a:r>
            <a:endParaRPr sz="1200">
              <a:solidFill>
                <a:srgbClr val="000000"/>
              </a:solidFill>
            </a:endParaRPr>
          </a:p>
          <a:p>
            <a:pPr marL="114300" lvl="0" indent="0" algn="l" rtl="0">
              <a:lnSpc>
                <a:spcPct val="115000"/>
              </a:lnSpc>
              <a:spcBef>
                <a:spcPts val="700"/>
              </a:spcBef>
              <a:spcAft>
                <a:spcPts val="0"/>
              </a:spcAft>
              <a:buNone/>
            </a:pP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Here’s what you need to do:</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Spend about 30 minutes per sketch</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Sketch your idea in more detail than the last exercise, with the goal of articulating how the user progresses through your solution</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Create at least 3 frames that show how the user progresses through the flow</a:t>
            </a: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Tips:</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Focus on one idea per sketch</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Include a title for each sketch</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You can include words and annotations to help convey the idea, if needed</a:t>
            </a:r>
            <a:endParaRPr sz="1200">
              <a:solidFill>
                <a:srgbClr val="000000"/>
              </a:solidFill>
            </a:endParaRPr>
          </a:p>
          <a:p>
            <a:pPr marL="114300" lvl="0" indent="0" algn="l" rtl="0">
              <a:lnSpc>
                <a:spcPct val="115000"/>
              </a:lnSpc>
              <a:spcBef>
                <a:spcPts val="700"/>
              </a:spcBef>
              <a:spcAft>
                <a:spcPts val="0"/>
              </a:spcAft>
              <a:buNone/>
            </a:pPr>
            <a:endParaRPr sz="1200">
              <a:solidFill>
                <a:srgbClr val="000000"/>
              </a:solidFill>
            </a:endParaRPr>
          </a:p>
        </p:txBody>
      </p:sp>
      <p:grpSp>
        <p:nvGrpSpPr>
          <p:cNvPr id="309" name="Google Shape;309;p50"/>
          <p:cNvGrpSpPr/>
          <p:nvPr/>
        </p:nvGrpSpPr>
        <p:grpSpPr>
          <a:xfrm>
            <a:off x="7323300" y="-248449"/>
            <a:ext cx="2056105" cy="1872049"/>
            <a:chOff x="7323300" y="-248449"/>
            <a:chExt cx="2056105" cy="1872049"/>
          </a:xfrm>
        </p:grpSpPr>
        <p:sp>
          <p:nvSpPr>
            <p:cNvPr id="310" name="Google Shape;310;p50"/>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50"/>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51"/>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Solution Sketch 1</a:t>
            </a:r>
            <a:endParaRPr sz="3200"/>
          </a:p>
        </p:txBody>
      </p:sp>
      <p:sp>
        <p:nvSpPr>
          <p:cNvPr id="317" name="Google Shape;317;p51"/>
          <p:cNvSpPr txBox="1">
            <a:spLocks noGrp="1"/>
          </p:cNvSpPr>
          <p:nvPr>
            <p:ph type="body" idx="1"/>
          </p:nvPr>
        </p:nvSpPr>
        <p:spPr>
          <a:xfrm>
            <a:off x="311700" y="923875"/>
            <a:ext cx="8520600" cy="4040700"/>
          </a:xfrm>
          <a:prstGeom prst="rect">
            <a:avLst/>
          </a:prstGeom>
          <a:solidFill>
            <a:srgbClr val="CCCCCC"/>
          </a:solidFill>
          <a:ln w="38100" cap="flat" cmpd="sng">
            <a:solidFill>
              <a:srgbClr val="000000"/>
            </a:solidFill>
            <a:prstDash val="lgDash"/>
            <a:round/>
            <a:headEnd type="none" w="sm" len="sm"/>
            <a:tailEnd type="none" w="sm" len="sm"/>
          </a:ln>
        </p:spPr>
        <p:txBody>
          <a:bodyPr spcFirstLastPara="1" wrap="square" lIns="34275" tIns="34275" rIns="34275" bIns="34275" anchor="t" anchorCtr="0">
            <a:noAutofit/>
          </a:bodyPr>
          <a:lstStyle/>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r>
              <a:rPr lang="en" sz="1200">
                <a:solidFill>
                  <a:srgbClr val="000000"/>
                </a:solidFill>
              </a:rPr>
              <a:t>Upload a photo of your sketch on this slide</a:t>
            </a:r>
            <a:endParaRPr sz="1200">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Google Shape;322;p52"/>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Solution Sketch 2</a:t>
            </a:r>
            <a:endParaRPr sz="3200"/>
          </a:p>
        </p:txBody>
      </p:sp>
      <p:sp>
        <p:nvSpPr>
          <p:cNvPr id="323" name="Google Shape;323;p52"/>
          <p:cNvSpPr txBox="1">
            <a:spLocks noGrp="1"/>
          </p:cNvSpPr>
          <p:nvPr>
            <p:ph type="body" idx="1"/>
          </p:nvPr>
        </p:nvSpPr>
        <p:spPr>
          <a:xfrm>
            <a:off x="311700" y="923875"/>
            <a:ext cx="8520600" cy="4040700"/>
          </a:xfrm>
          <a:prstGeom prst="rect">
            <a:avLst/>
          </a:prstGeom>
          <a:solidFill>
            <a:srgbClr val="CCCCCC"/>
          </a:solidFill>
          <a:ln w="38100" cap="flat" cmpd="sng">
            <a:solidFill>
              <a:srgbClr val="000000"/>
            </a:solidFill>
            <a:prstDash val="lgDash"/>
            <a:round/>
            <a:headEnd type="none" w="sm" len="sm"/>
            <a:tailEnd type="none" w="sm" len="sm"/>
          </a:ln>
        </p:spPr>
        <p:txBody>
          <a:bodyPr spcFirstLastPara="1" wrap="square" lIns="34275" tIns="34275" rIns="34275" bIns="34275" anchor="t" anchorCtr="0">
            <a:noAutofit/>
          </a:bodyPr>
          <a:lstStyle/>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a:p>
            <a:pPr marL="114300" lvl="0" indent="0" algn="ctr" rtl="0">
              <a:lnSpc>
                <a:spcPct val="115000"/>
              </a:lnSpc>
              <a:spcBef>
                <a:spcPts val="700"/>
              </a:spcBef>
              <a:spcAft>
                <a:spcPts val="0"/>
              </a:spcAft>
              <a:buNone/>
            </a:pPr>
            <a:r>
              <a:rPr lang="en" sz="1200">
                <a:solidFill>
                  <a:srgbClr val="000000"/>
                </a:solidFill>
              </a:rPr>
              <a:t>Upload a photo of your sketch on this slide</a:t>
            </a:r>
            <a:endParaRPr sz="120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53"/>
          <p:cNvSpPr txBox="1">
            <a:spLocks noGrp="1"/>
          </p:cNvSpPr>
          <p:nvPr>
            <p:ph type="title"/>
          </p:nvPr>
        </p:nvSpPr>
        <p:spPr>
          <a:xfrm>
            <a:off x="457200" y="1295400"/>
            <a:ext cx="8229600" cy="139080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FFFFFF"/>
              </a:buClr>
              <a:buFont typeface="Open Sans"/>
              <a:buNone/>
            </a:pPr>
            <a:r>
              <a:rPr lang="en"/>
              <a:t>Decide</a:t>
            </a:r>
            <a:endParaRPr sz="500"/>
          </a:p>
        </p:txBody>
      </p:sp>
      <p:sp>
        <p:nvSpPr>
          <p:cNvPr id="330" name="Google Shape;330;p53"/>
          <p:cNvSpPr txBox="1"/>
          <p:nvPr/>
        </p:nvSpPr>
        <p:spPr>
          <a:xfrm>
            <a:off x="491150" y="2275450"/>
            <a:ext cx="7169100" cy="92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latin typeface="Open Sans"/>
                <a:ea typeface="Open Sans"/>
                <a:cs typeface="Open Sans"/>
                <a:sym typeface="Open Sans"/>
              </a:rPr>
              <a:t>Pick the final concept that you develop into a prototype</a:t>
            </a:r>
            <a:endParaRPr>
              <a:solidFill>
                <a:srgbClr val="FFFFFF"/>
              </a:solidFill>
              <a:latin typeface="Open Sans"/>
              <a:ea typeface="Open Sans"/>
              <a:cs typeface="Open Sans"/>
              <a:sym typeface="Open Sans"/>
            </a:endParaRPr>
          </a:p>
        </p:txBody>
      </p:sp>
    </p:spTree>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54"/>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Decide</a:t>
            </a:r>
            <a:endParaRPr sz="3200"/>
          </a:p>
        </p:txBody>
      </p:sp>
      <p:sp>
        <p:nvSpPr>
          <p:cNvPr id="336" name="Google Shape;336;p54"/>
          <p:cNvSpPr txBox="1">
            <a:spLocks noGrp="1"/>
          </p:cNvSpPr>
          <p:nvPr>
            <p:ph type="body" idx="1"/>
          </p:nvPr>
        </p:nvSpPr>
        <p:spPr>
          <a:xfrm>
            <a:off x="311700" y="1533475"/>
            <a:ext cx="8520600" cy="31908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r>
              <a:rPr lang="en" sz="1200">
                <a:solidFill>
                  <a:srgbClr val="000000"/>
                </a:solidFill>
              </a:rPr>
              <a:t>Now that you’ve created two solution sketches, it’s time to pick one that you will further develop into an interactive prototype and run through user interviews.</a:t>
            </a:r>
            <a:endParaRPr sz="1200">
              <a:solidFill>
                <a:srgbClr val="000000"/>
              </a:solidFill>
            </a:endParaRPr>
          </a:p>
          <a:p>
            <a:pPr marL="114300" lvl="0" indent="0" algn="l" rtl="0">
              <a:lnSpc>
                <a:spcPct val="115000"/>
              </a:lnSpc>
              <a:spcBef>
                <a:spcPts val="700"/>
              </a:spcBef>
              <a:spcAft>
                <a:spcPts val="0"/>
              </a:spcAft>
              <a:buNone/>
            </a:pP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Here’s what you need to do:</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Pick your most compelling solution sketch</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Explain why it’s the most compelling</a:t>
            </a: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a:p>
            <a:pPr marL="0" lvl="0" indent="0" algn="l" rtl="0">
              <a:lnSpc>
                <a:spcPct val="115000"/>
              </a:lnSpc>
              <a:spcBef>
                <a:spcPts val="700"/>
              </a:spcBef>
              <a:spcAft>
                <a:spcPts val="0"/>
              </a:spcAft>
              <a:buNone/>
            </a:pPr>
            <a:r>
              <a:rPr lang="en" sz="1200">
                <a:solidFill>
                  <a:srgbClr val="000000"/>
                </a:solidFill>
              </a:rPr>
              <a:t>Tips:</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Make sure to link your rationale back to the problem in your PRD</a:t>
            </a:r>
            <a:endParaRPr sz="1200">
              <a:solidFill>
                <a:srgbClr val="000000"/>
              </a:solidFill>
            </a:endParaRPr>
          </a:p>
        </p:txBody>
      </p:sp>
      <p:grpSp>
        <p:nvGrpSpPr>
          <p:cNvPr id="337" name="Google Shape;337;p54"/>
          <p:cNvGrpSpPr/>
          <p:nvPr/>
        </p:nvGrpSpPr>
        <p:grpSpPr>
          <a:xfrm>
            <a:off x="7323300" y="-248449"/>
            <a:ext cx="2056105" cy="1872049"/>
            <a:chOff x="7323300" y="-248449"/>
            <a:chExt cx="2056105" cy="1872049"/>
          </a:xfrm>
        </p:grpSpPr>
        <p:sp>
          <p:nvSpPr>
            <p:cNvPr id="338" name="Google Shape;338;p54"/>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54"/>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sp>
        <p:nvSpPr>
          <p:cNvPr id="344" name="Google Shape;344;p55"/>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Decision</a:t>
            </a:r>
            <a:endParaRPr sz="3200"/>
          </a:p>
        </p:txBody>
      </p:sp>
      <p:graphicFrame>
        <p:nvGraphicFramePr>
          <p:cNvPr id="345" name="Google Shape;345;p55"/>
          <p:cNvGraphicFramePr/>
          <p:nvPr/>
        </p:nvGraphicFramePr>
        <p:xfrm>
          <a:off x="952500" y="1350688"/>
          <a:ext cx="7239000" cy="2249364"/>
        </p:xfrm>
        <a:graphic>
          <a:graphicData uri="http://schemas.openxmlformats.org/drawingml/2006/table">
            <a:tbl>
              <a:tblPr>
                <a:noFill/>
                <a:tableStyleId>{33504CE0-DB88-45E9-9528-990517D5C9B6}</a:tableStyleId>
              </a:tblPr>
              <a:tblGrid>
                <a:gridCol w="2271925">
                  <a:extLst>
                    <a:ext uri="{9D8B030D-6E8A-4147-A177-3AD203B41FA5}">
                      <a16:colId xmlns:a16="http://schemas.microsoft.com/office/drawing/2014/main" val="20000"/>
                    </a:ext>
                  </a:extLst>
                </a:gridCol>
                <a:gridCol w="4967075">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 b="1">
                          <a:solidFill>
                            <a:srgbClr val="FFFFFF"/>
                          </a:solidFill>
                        </a:rPr>
                        <a:t>Decision</a:t>
                      </a: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lnSpc>
                          <a:spcPct val="115000"/>
                        </a:lnSpc>
                        <a:spcBef>
                          <a:spcPts val="700"/>
                        </a:spcBef>
                        <a:spcAft>
                          <a:spcPts val="0"/>
                        </a:spcAft>
                        <a:buNone/>
                      </a:pPr>
                      <a:r>
                        <a:rPr lang="en" sz="1200">
                          <a:solidFill>
                            <a:srgbClr val="9E9E9E"/>
                          </a:solidFill>
                          <a:latin typeface="Open Sans"/>
                          <a:ea typeface="Open Sans"/>
                          <a:cs typeface="Open Sans"/>
                          <a:sym typeface="Open Sans"/>
                        </a:rPr>
                        <a:t>[</a:t>
                      </a:r>
                      <a:r>
                        <a:rPr lang="en" sz="1200" b="1">
                          <a:solidFill>
                            <a:srgbClr val="9E9E9E"/>
                          </a:solidFill>
                          <a:latin typeface="Open Sans"/>
                          <a:ea typeface="Open Sans"/>
                          <a:cs typeface="Open Sans"/>
                          <a:sym typeface="Open Sans"/>
                        </a:rPr>
                        <a:t>Remove help text before you submit</a:t>
                      </a:r>
                      <a:r>
                        <a:rPr lang="en" sz="1200">
                          <a:solidFill>
                            <a:srgbClr val="9E9E9E"/>
                          </a:solidFill>
                          <a:latin typeface="Open Sans"/>
                          <a:ea typeface="Open Sans"/>
                          <a:cs typeface="Open Sans"/>
                          <a:sym typeface="Open Sans"/>
                        </a:rPr>
                        <a:t>] Enter the title of the chosen sketch</a:t>
                      </a:r>
                      <a:r>
                        <a:rPr lang="en" sz="1200" b="1" i="1">
                          <a:latin typeface="Open Sans"/>
                          <a:ea typeface="Open Sans"/>
                          <a:cs typeface="Open Sans"/>
                          <a:sym typeface="Open Sans"/>
                        </a:rPr>
                        <a:t> </a:t>
                      </a:r>
                      <a:r>
                        <a:rPr lang="en" sz="1200">
                          <a:latin typeface="Open Sans"/>
                          <a:ea typeface="Open Sans"/>
                          <a:cs typeface="Open Sans"/>
                          <a:sym typeface="Open Sans"/>
                        </a:rPr>
                        <a:t>   </a:t>
                      </a:r>
                      <a:endParaRPr sz="1200">
                        <a:latin typeface="Open Sans"/>
                        <a:ea typeface="Open Sans"/>
                        <a:cs typeface="Open Sans"/>
                        <a:sym typeface="Open Sans"/>
                      </a:endParaRPr>
                    </a:p>
                    <a:p>
                      <a:pPr marL="0" lvl="0" indent="0" algn="l" rtl="0">
                        <a:spcBef>
                          <a:spcPts val="0"/>
                        </a:spcBef>
                        <a:spcAft>
                          <a:spcPts val="0"/>
                        </a:spcAft>
                        <a:buNone/>
                      </a:pPr>
                      <a:endParaRPr sz="1200">
                        <a:latin typeface="Open Sans"/>
                        <a:ea typeface="Open Sans"/>
                        <a:cs typeface="Open Sans"/>
                        <a:sym typeface="Open Sans"/>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b="1">
                          <a:solidFill>
                            <a:srgbClr val="FFFFFF"/>
                          </a:solidFill>
                        </a:rPr>
                        <a:t>Rationale</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lnSpc>
                          <a:spcPct val="115000"/>
                        </a:lnSpc>
                        <a:spcBef>
                          <a:spcPts val="700"/>
                        </a:spcBef>
                        <a:spcAft>
                          <a:spcPts val="0"/>
                        </a:spcAft>
                        <a:buNone/>
                      </a:pPr>
                      <a:r>
                        <a:rPr lang="en" sz="1200">
                          <a:solidFill>
                            <a:srgbClr val="9E9E9E"/>
                          </a:solidFill>
                          <a:latin typeface="Open Sans"/>
                          <a:ea typeface="Open Sans"/>
                          <a:cs typeface="Open Sans"/>
                          <a:sym typeface="Open Sans"/>
                        </a:rPr>
                        <a:t>[</a:t>
                      </a:r>
                      <a:r>
                        <a:rPr lang="en" sz="1200" b="1">
                          <a:solidFill>
                            <a:srgbClr val="9E9E9E"/>
                          </a:solidFill>
                          <a:latin typeface="Open Sans"/>
                          <a:ea typeface="Open Sans"/>
                          <a:cs typeface="Open Sans"/>
                          <a:sym typeface="Open Sans"/>
                        </a:rPr>
                        <a:t>Remove help text before you submit</a:t>
                      </a:r>
                      <a:r>
                        <a:rPr lang="en" sz="1200">
                          <a:solidFill>
                            <a:srgbClr val="9E9E9E"/>
                          </a:solidFill>
                          <a:latin typeface="Open Sans"/>
                          <a:ea typeface="Open Sans"/>
                          <a:cs typeface="Open Sans"/>
                          <a:sym typeface="Open Sans"/>
                        </a:rPr>
                        <a:t>]  Explain why you chose that sketch</a:t>
                      </a:r>
                      <a:r>
                        <a:rPr lang="en" sz="1200" b="1" i="1">
                          <a:latin typeface="Open Sans"/>
                          <a:ea typeface="Open Sans"/>
                          <a:cs typeface="Open Sans"/>
                          <a:sym typeface="Open Sans"/>
                        </a:rPr>
                        <a:t> </a:t>
                      </a:r>
                      <a:r>
                        <a:rPr lang="en" sz="1200">
                          <a:latin typeface="Open Sans"/>
                          <a:ea typeface="Open Sans"/>
                          <a:cs typeface="Open Sans"/>
                          <a:sym typeface="Open Sans"/>
                        </a:rPr>
                        <a:t>   </a:t>
                      </a:r>
                      <a:endParaRPr sz="1200">
                        <a:latin typeface="Open Sans"/>
                        <a:ea typeface="Open Sans"/>
                        <a:cs typeface="Open Sans"/>
                        <a:sym typeface="Open Sans"/>
                      </a:endParaRPr>
                    </a:p>
                    <a:p>
                      <a:pPr marL="0" lvl="0" indent="0" algn="l" rtl="0">
                        <a:spcBef>
                          <a:spcPts val="0"/>
                        </a:spcBef>
                        <a:spcAft>
                          <a:spcPts val="0"/>
                        </a:spcAft>
                        <a:buNone/>
                      </a:pPr>
                      <a:endParaRPr sz="1200">
                        <a:latin typeface="Open Sans"/>
                        <a:ea typeface="Open Sans"/>
                        <a:cs typeface="Open Sans"/>
                        <a:sym typeface="Open Sans"/>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49"/>
        <p:cNvGrpSpPr/>
        <p:nvPr/>
      </p:nvGrpSpPr>
      <p:grpSpPr>
        <a:xfrm>
          <a:off x="0" y="0"/>
          <a:ext cx="0" cy="0"/>
          <a:chOff x="0" y="0"/>
          <a:chExt cx="0" cy="0"/>
        </a:xfrm>
      </p:grpSpPr>
      <p:sp>
        <p:nvSpPr>
          <p:cNvPr id="350" name="Google Shape;350;p56"/>
          <p:cNvSpPr txBox="1">
            <a:spLocks noGrp="1"/>
          </p:cNvSpPr>
          <p:nvPr>
            <p:ph type="title"/>
          </p:nvPr>
        </p:nvSpPr>
        <p:spPr>
          <a:xfrm>
            <a:off x="457200" y="1295400"/>
            <a:ext cx="8229600" cy="139080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FFFFFF"/>
              </a:buClr>
              <a:buFont typeface="Open Sans"/>
              <a:buNone/>
            </a:pPr>
            <a:r>
              <a:rPr lang="en"/>
              <a:t>Prototype</a:t>
            </a:r>
            <a:endParaRPr sz="500"/>
          </a:p>
        </p:txBody>
      </p:sp>
      <p:sp>
        <p:nvSpPr>
          <p:cNvPr id="352" name="Google Shape;352;p56"/>
          <p:cNvSpPr txBox="1"/>
          <p:nvPr/>
        </p:nvSpPr>
        <p:spPr>
          <a:xfrm>
            <a:off x="491150" y="2275450"/>
            <a:ext cx="7169100" cy="92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latin typeface="Open Sans"/>
                <a:ea typeface="Open Sans"/>
                <a:cs typeface="Open Sans"/>
                <a:sym typeface="Open Sans"/>
              </a:rPr>
              <a:t>Turn your concept into a realistic, interactive prototype that you will use to validate your assumptions and ideas</a:t>
            </a:r>
            <a:endParaRPr>
              <a:solidFill>
                <a:srgbClr val="FFFFFF"/>
              </a:solidFill>
              <a:latin typeface="Open Sans"/>
              <a:ea typeface="Open Sans"/>
              <a:cs typeface="Open Sans"/>
              <a:sym typeface="Open Sans"/>
            </a:endParaRPr>
          </a:p>
        </p:txBody>
      </p:sp>
    </p:spTree>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p57"/>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dirty="0"/>
              <a:t>Pick the best and create a storyboard</a:t>
            </a:r>
            <a:endParaRPr sz="3200" dirty="0"/>
          </a:p>
        </p:txBody>
      </p:sp>
      <p:sp>
        <p:nvSpPr>
          <p:cNvPr id="358" name="Google Shape;358;p57"/>
          <p:cNvSpPr txBox="1">
            <a:spLocks noGrp="1"/>
          </p:cNvSpPr>
          <p:nvPr>
            <p:ph type="body" idx="1"/>
          </p:nvPr>
        </p:nvSpPr>
        <p:spPr>
          <a:xfrm>
            <a:off x="311700" y="923875"/>
            <a:ext cx="8520600" cy="31908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r>
              <a:rPr lang="en" sz="1200" dirty="0">
                <a:solidFill>
                  <a:srgbClr val="000000"/>
                </a:solidFill>
              </a:rPr>
              <a:t>Turn your best solution sketch into a storyboard. We’ll then use the storyboard as the blueprint to create the prototype. </a:t>
            </a:r>
            <a:endParaRPr sz="1200" dirty="0">
              <a:solidFill>
                <a:srgbClr val="000000"/>
              </a:solidFill>
            </a:endParaRPr>
          </a:p>
          <a:p>
            <a:pPr marL="114300" lvl="0" indent="0" algn="l" rtl="0">
              <a:lnSpc>
                <a:spcPct val="115000"/>
              </a:lnSpc>
              <a:spcBef>
                <a:spcPts val="700"/>
              </a:spcBef>
              <a:spcAft>
                <a:spcPts val="0"/>
              </a:spcAft>
              <a:buNone/>
            </a:pPr>
            <a:endParaRPr sz="1200" dirty="0">
              <a:solidFill>
                <a:srgbClr val="000000"/>
              </a:solidFill>
            </a:endParaRPr>
          </a:p>
          <a:p>
            <a:pPr marL="114300" lvl="0" indent="0" algn="l" rtl="0">
              <a:lnSpc>
                <a:spcPct val="115000"/>
              </a:lnSpc>
              <a:spcBef>
                <a:spcPts val="700"/>
              </a:spcBef>
              <a:spcAft>
                <a:spcPts val="0"/>
              </a:spcAft>
              <a:buNone/>
            </a:pPr>
            <a:r>
              <a:rPr lang="en" sz="1200" dirty="0">
                <a:solidFill>
                  <a:srgbClr val="000000"/>
                </a:solidFill>
              </a:rPr>
              <a:t>The storyboard should:</a:t>
            </a:r>
            <a:endParaRPr sz="1200" dirty="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dirty="0">
                <a:solidFill>
                  <a:srgbClr val="000000"/>
                </a:solidFill>
              </a:rPr>
              <a:t>Be high fidelity enough to build a prototype with at least </a:t>
            </a:r>
            <a:r>
              <a:rPr lang="en" sz="1200" b="1" dirty="0">
                <a:solidFill>
                  <a:srgbClr val="000000"/>
                </a:solidFill>
              </a:rPr>
              <a:t>three</a:t>
            </a:r>
            <a:r>
              <a:rPr lang="en" sz="1200" dirty="0">
                <a:solidFill>
                  <a:srgbClr val="000000"/>
                </a:solidFill>
              </a:rPr>
              <a:t> screens:</a:t>
            </a:r>
            <a:endParaRPr sz="1200" dirty="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dirty="0">
                <a:solidFill>
                  <a:srgbClr val="000000"/>
                </a:solidFill>
              </a:rPr>
              <a:t>Detail the steps a user goes through and how they progress from one step to the next</a:t>
            </a:r>
            <a:endParaRPr sz="1200" dirty="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dirty="0">
                <a:solidFill>
                  <a:srgbClr val="000000"/>
                </a:solidFill>
              </a:rPr>
              <a:t>Detail the layout of the software experience (wireframe level detail)</a:t>
            </a:r>
            <a:endParaRPr sz="1200" dirty="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000000"/>
                </a:solidFill>
              </a:rPr>
              <a:t>Should cover the entire user journey (</a:t>
            </a:r>
            <a:r>
              <a:rPr lang="en" sz="1200" dirty="0" err="1">
                <a:solidFill>
                  <a:srgbClr val="000000"/>
                </a:solidFill>
              </a:rPr>
              <a:t>ie</a:t>
            </a:r>
            <a:r>
              <a:rPr lang="en" sz="1200" dirty="0">
                <a:solidFill>
                  <a:srgbClr val="000000"/>
                </a:solidFill>
              </a:rPr>
              <a:t>: things that can happen outside the software experience)</a:t>
            </a:r>
            <a:endParaRPr sz="1200" dirty="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dirty="0">
                <a:solidFill>
                  <a:srgbClr val="000000"/>
                </a:solidFill>
              </a:rPr>
              <a:t>What prompts the user to use this?</a:t>
            </a:r>
            <a:endParaRPr sz="1200" dirty="0">
              <a:solidFill>
                <a:srgbClr val="000000"/>
              </a:solidFill>
            </a:endParaRPr>
          </a:p>
          <a:p>
            <a:pPr marL="457200" lvl="0" indent="0" algn="l" rtl="0">
              <a:lnSpc>
                <a:spcPct val="115000"/>
              </a:lnSpc>
              <a:spcBef>
                <a:spcPts val="700"/>
              </a:spcBef>
              <a:spcAft>
                <a:spcPts val="0"/>
              </a:spcAft>
              <a:buNone/>
            </a:pPr>
            <a:endParaRPr sz="1200" dirty="0">
              <a:solidFill>
                <a:srgbClr val="000000"/>
              </a:solidFill>
            </a:endParaRPr>
          </a:p>
          <a:p>
            <a:pPr marL="0" lvl="0" indent="0" algn="l" rtl="0">
              <a:lnSpc>
                <a:spcPct val="115000"/>
              </a:lnSpc>
              <a:spcBef>
                <a:spcPts val="700"/>
              </a:spcBef>
              <a:spcAft>
                <a:spcPts val="0"/>
              </a:spcAft>
              <a:buNone/>
            </a:pPr>
            <a:endParaRPr sz="1200" dirty="0">
              <a:solidFill>
                <a:srgbClr val="000000"/>
              </a:solidFill>
            </a:endParaRPr>
          </a:p>
          <a:p>
            <a:pPr marL="0" lvl="0" indent="0" algn="l" rtl="0">
              <a:lnSpc>
                <a:spcPct val="115000"/>
              </a:lnSpc>
              <a:spcBef>
                <a:spcPts val="700"/>
              </a:spcBef>
              <a:spcAft>
                <a:spcPts val="0"/>
              </a:spcAft>
              <a:buNone/>
            </a:pPr>
            <a:r>
              <a:rPr lang="en" sz="1200" dirty="0">
                <a:solidFill>
                  <a:srgbClr val="000000"/>
                </a:solidFill>
              </a:rPr>
              <a:t>You can create a storyboard using </a:t>
            </a:r>
            <a:r>
              <a:rPr lang="en-US" sz="1200" dirty="0">
                <a:solidFill>
                  <a:srgbClr val="000000"/>
                </a:solidFill>
                <a:hlinkClick r:id="rId3"/>
              </a:rPr>
              <a:t>ThePlot.io</a:t>
            </a:r>
            <a:r>
              <a:rPr lang="en-US" sz="1200" dirty="0">
                <a:solidFill>
                  <a:srgbClr val="000000"/>
                </a:solidFill>
              </a:rPr>
              <a:t> or use the template on the following pages</a:t>
            </a:r>
            <a:endParaRPr sz="1200" dirty="0">
              <a:solidFill>
                <a:srgbClr val="000000"/>
              </a:solidFill>
            </a:endParaRPr>
          </a:p>
          <a:p>
            <a:pPr marL="114300" lvl="0" indent="0" algn="l" rtl="0">
              <a:lnSpc>
                <a:spcPct val="115000"/>
              </a:lnSpc>
              <a:spcBef>
                <a:spcPts val="700"/>
              </a:spcBef>
              <a:spcAft>
                <a:spcPts val="0"/>
              </a:spcAft>
              <a:buNone/>
            </a:pPr>
            <a:endParaRPr sz="1200" dirty="0">
              <a:solidFill>
                <a:srgbClr val="000000"/>
              </a:solidFill>
            </a:endParaRPr>
          </a:p>
        </p:txBody>
      </p:sp>
      <p:grpSp>
        <p:nvGrpSpPr>
          <p:cNvPr id="359" name="Google Shape;359;p57"/>
          <p:cNvGrpSpPr/>
          <p:nvPr/>
        </p:nvGrpSpPr>
        <p:grpSpPr>
          <a:xfrm>
            <a:off x="7323300" y="-248449"/>
            <a:ext cx="2056105" cy="1872049"/>
            <a:chOff x="7323300" y="-248449"/>
            <a:chExt cx="2056105" cy="1872049"/>
          </a:xfrm>
        </p:grpSpPr>
        <p:sp>
          <p:nvSpPr>
            <p:cNvPr id="360" name="Google Shape;360;p57"/>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57"/>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E315C01-8801-4A4B-A691-5FA47CA32E1E}"/>
              </a:ext>
            </a:extLst>
          </p:cNvPr>
          <p:cNvSpPr>
            <a:spLocks noGrp="1"/>
          </p:cNvSpPr>
          <p:nvPr>
            <p:ph type="title"/>
          </p:nvPr>
        </p:nvSpPr>
        <p:spPr>
          <a:xfrm>
            <a:off x="365760" y="149352"/>
            <a:ext cx="4800600" cy="593700"/>
          </a:xfrm>
        </p:spPr>
        <p:txBody>
          <a:bodyPr/>
          <a:lstStyle/>
          <a:p>
            <a:r>
              <a:rPr lang="en-US" dirty="0"/>
              <a:t>Storyboard</a:t>
            </a:r>
          </a:p>
        </p:txBody>
      </p:sp>
      <p:graphicFrame>
        <p:nvGraphicFramePr>
          <p:cNvPr id="7" name="Table 7">
            <a:extLst>
              <a:ext uri="{FF2B5EF4-FFF2-40B4-BE49-F238E27FC236}">
                <a16:creationId xmlns:a16="http://schemas.microsoft.com/office/drawing/2014/main" id="{256A9DAC-C006-2F40-BAE8-115440994F8D}"/>
              </a:ext>
            </a:extLst>
          </p:cNvPr>
          <p:cNvGraphicFramePr>
            <a:graphicFrameLocks noGrp="1"/>
          </p:cNvGraphicFramePr>
          <p:nvPr>
            <p:extLst>
              <p:ext uri="{D42A27DB-BD31-4B8C-83A1-F6EECF244321}">
                <p14:modId xmlns:p14="http://schemas.microsoft.com/office/powerpoint/2010/main" val="897819839"/>
              </p:ext>
            </p:extLst>
          </p:nvPr>
        </p:nvGraphicFramePr>
        <p:xfrm>
          <a:off x="365760" y="886968"/>
          <a:ext cx="8503920" cy="3995928"/>
        </p:xfrm>
        <a:graphic>
          <a:graphicData uri="http://schemas.openxmlformats.org/drawingml/2006/table">
            <a:tbl>
              <a:tblPr firstRow="1" bandRow="1">
                <a:tableStyleId>{33504CE0-DB88-45E9-9528-990517D5C9B6}</a:tableStyleId>
              </a:tblPr>
              <a:tblGrid>
                <a:gridCol w="2834640">
                  <a:extLst>
                    <a:ext uri="{9D8B030D-6E8A-4147-A177-3AD203B41FA5}">
                      <a16:colId xmlns:a16="http://schemas.microsoft.com/office/drawing/2014/main" val="720221820"/>
                    </a:ext>
                  </a:extLst>
                </a:gridCol>
                <a:gridCol w="2834640">
                  <a:extLst>
                    <a:ext uri="{9D8B030D-6E8A-4147-A177-3AD203B41FA5}">
                      <a16:colId xmlns:a16="http://schemas.microsoft.com/office/drawing/2014/main" val="1227833890"/>
                    </a:ext>
                  </a:extLst>
                </a:gridCol>
                <a:gridCol w="2834640">
                  <a:extLst>
                    <a:ext uri="{9D8B030D-6E8A-4147-A177-3AD203B41FA5}">
                      <a16:colId xmlns:a16="http://schemas.microsoft.com/office/drawing/2014/main" val="2973852454"/>
                    </a:ext>
                  </a:extLst>
                </a:gridCol>
              </a:tblGrid>
              <a:tr h="3154191">
                <a:tc>
                  <a:txBody>
                    <a:bodyPr/>
                    <a:lstStyle/>
                    <a:p>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3005420175"/>
                  </a:ext>
                </a:extLst>
              </a:tr>
              <a:tr h="841737">
                <a:tc>
                  <a:txBody>
                    <a:bodyPr/>
                    <a:lstStyle/>
                    <a:p>
                      <a:r>
                        <a:rPr lang="en-US" sz="1200" b="0" i="0" u="none" strike="noStrike" cap="none" dirty="0">
                          <a:solidFill>
                            <a:srgbClr val="9E9E9E"/>
                          </a:solidFill>
                          <a:latin typeface="Open Sans"/>
                          <a:ea typeface="Open Sans"/>
                          <a:cs typeface="Open Sans"/>
                          <a:sym typeface="Arial"/>
                        </a:rPr>
                        <a:t>Script</a:t>
                      </a:r>
                      <a:br>
                        <a:rPr lang="en-US" dirty="0"/>
                      </a:br>
                      <a:br>
                        <a:rPr lang="en-US" dirty="0"/>
                      </a:br>
                      <a:endParaRPr lang="en-US" dirty="0"/>
                    </a:p>
                  </a:txBody>
                  <a:tcPr/>
                </a:tc>
                <a:tc>
                  <a:txBody>
                    <a:bodyPr/>
                    <a:lstStyle/>
                    <a:p>
                      <a:r>
                        <a:rPr lang="en-US" sz="1400" b="0" i="0" u="none" strike="noStrike" cap="none" dirty="0">
                          <a:solidFill>
                            <a:srgbClr val="9E9E9E"/>
                          </a:solidFill>
                          <a:latin typeface="Open Sans"/>
                          <a:ea typeface="Open Sans"/>
                          <a:cs typeface="Open Sans"/>
                          <a:sym typeface="Arial"/>
                        </a:rPr>
                        <a:t>Script</a:t>
                      </a:r>
                      <a:endParaRPr lang="en-US" dirty="0"/>
                    </a:p>
                  </a:txBody>
                  <a:tcPr/>
                </a:tc>
                <a:tc>
                  <a:txBody>
                    <a:bodyPr/>
                    <a:lstStyle/>
                    <a:p>
                      <a:r>
                        <a:rPr lang="en-US" sz="1400" b="0" i="0" u="none" strike="noStrike" cap="none" dirty="0">
                          <a:solidFill>
                            <a:srgbClr val="9E9E9E"/>
                          </a:solidFill>
                          <a:latin typeface="Open Sans"/>
                          <a:ea typeface="Open Sans"/>
                          <a:cs typeface="Open Sans"/>
                          <a:sym typeface="Arial"/>
                        </a:rPr>
                        <a:t>Script</a:t>
                      </a:r>
                      <a:endParaRPr lang="en-US" dirty="0"/>
                    </a:p>
                  </a:txBody>
                  <a:tcPr/>
                </a:tc>
                <a:extLst>
                  <a:ext uri="{0D108BD9-81ED-4DB2-BD59-A6C34878D82A}">
                    <a16:rowId xmlns:a16="http://schemas.microsoft.com/office/drawing/2014/main" val="688902328"/>
                  </a:ext>
                </a:extLst>
              </a:tr>
            </a:tbl>
          </a:graphicData>
        </a:graphic>
      </p:graphicFrame>
    </p:spTree>
    <p:extLst>
      <p:ext uri="{BB962C8B-B14F-4D97-AF65-F5344CB8AC3E}">
        <p14:creationId xmlns:p14="http://schemas.microsoft.com/office/powerpoint/2010/main" val="1809217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32"/>
          <p:cNvSpPr txBox="1">
            <a:spLocks noGrp="1"/>
          </p:cNvSpPr>
          <p:nvPr>
            <p:ph type="body" idx="1"/>
          </p:nvPr>
        </p:nvSpPr>
        <p:spPr>
          <a:xfrm>
            <a:off x="381000" y="457050"/>
            <a:ext cx="7575300" cy="4038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1200" dirty="0">
                <a:solidFill>
                  <a:srgbClr val="02B3E4"/>
                </a:solidFill>
                <a:highlight>
                  <a:srgbClr val="FFFFFF"/>
                </a:highlight>
              </a:rPr>
              <a:t>Choose the project you want to work on</a:t>
            </a:r>
            <a:endParaRPr sz="1200" dirty="0">
              <a:solidFill>
                <a:srgbClr val="02B3E4"/>
              </a:solidFill>
            </a:endParaRPr>
          </a:p>
        </p:txBody>
      </p:sp>
      <p:sp>
        <p:nvSpPr>
          <p:cNvPr id="147" name="Google Shape;147;p32"/>
          <p:cNvSpPr txBox="1">
            <a:spLocks noGrp="1"/>
          </p:cNvSpPr>
          <p:nvPr>
            <p:ph type="title"/>
          </p:nvPr>
        </p:nvSpPr>
        <p:spPr>
          <a:xfrm>
            <a:off x="381000" y="38900"/>
            <a:ext cx="8229600" cy="4038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2800"/>
              <a:t>Quick Review of Course 1 Projects</a:t>
            </a:r>
            <a:endParaRPr sz="2800"/>
          </a:p>
        </p:txBody>
      </p:sp>
      <p:graphicFrame>
        <p:nvGraphicFramePr>
          <p:cNvPr id="148" name="Google Shape;148;p32"/>
          <p:cNvGraphicFramePr/>
          <p:nvPr/>
        </p:nvGraphicFramePr>
        <p:xfrm>
          <a:off x="381000" y="881950"/>
          <a:ext cx="8229600" cy="3770530"/>
        </p:xfrm>
        <a:graphic>
          <a:graphicData uri="http://schemas.openxmlformats.org/drawingml/2006/table">
            <a:tbl>
              <a:tblPr>
                <a:noFill/>
                <a:tableStyleId>{33504CE0-DB88-45E9-9528-990517D5C9B6}</a:tableStyleId>
              </a:tblPr>
              <a:tblGrid>
                <a:gridCol w="1100250">
                  <a:extLst>
                    <a:ext uri="{9D8B030D-6E8A-4147-A177-3AD203B41FA5}">
                      <a16:colId xmlns:a16="http://schemas.microsoft.com/office/drawing/2014/main" val="20000"/>
                    </a:ext>
                  </a:extLst>
                </a:gridCol>
                <a:gridCol w="7129350">
                  <a:extLst>
                    <a:ext uri="{9D8B030D-6E8A-4147-A177-3AD203B41FA5}">
                      <a16:colId xmlns:a16="http://schemas.microsoft.com/office/drawing/2014/main" val="20001"/>
                    </a:ext>
                  </a:extLst>
                </a:gridCol>
              </a:tblGrid>
              <a:tr h="1083925">
                <a:tc>
                  <a:txBody>
                    <a:bodyPr/>
                    <a:lstStyle/>
                    <a:p>
                      <a:pPr marL="0" lvl="0" indent="0" algn="l" rtl="0">
                        <a:lnSpc>
                          <a:spcPct val="115000"/>
                        </a:lnSpc>
                        <a:spcBef>
                          <a:spcPts val="0"/>
                        </a:spcBef>
                        <a:spcAft>
                          <a:spcPts val="0"/>
                        </a:spcAft>
                        <a:buNone/>
                      </a:pPr>
                      <a:r>
                        <a:rPr lang="en" sz="1100">
                          <a:solidFill>
                            <a:srgbClr val="2D3D4A"/>
                          </a:solidFill>
                          <a:latin typeface="Open Sans"/>
                          <a:ea typeface="Open Sans"/>
                          <a:cs typeface="Open Sans"/>
                          <a:sym typeface="Open Sans"/>
                        </a:rPr>
                        <a:t>Kaiser Permanente Project</a:t>
                      </a:r>
                      <a:endParaRPr sz="1100">
                        <a:solidFill>
                          <a:srgbClr val="2D3D4A"/>
                        </a:solidFill>
                        <a:latin typeface="Open Sans"/>
                        <a:ea typeface="Open Sans"/>
                        <a:cs typeface="Open Sans"/>
                        <a:sym typeface="Open Sans"/>
                      </a:endParaRPr>
                    </a:p>
                  </a:txBody>
                  <a:tcPr marL="91425" marR="91425" marT="91425" marB="91425"/>
                </a:tc>
                <a:tc>
                  <a:txBody>
                    <a:bodyPr/>
                    <a:lstStyle/>
                    <a:p>
                      <a:pPr marL="0" lvl="0" indent="0" algn="l" rtl="0">
                        <a:lnSpc>
                          <a:spcPct val="115000"/>
                        </a:lnSpc>
                        <a:spcBef>
                          <a:spcPts val="0"/>
                        </a:spcBef>
                        <a:spcAft>
                          <a:spcPts val="1400"/>
                        </a:spcAft>
                        <a:buNone/>
                      </a:pPr>
                      <a:r>
                        <a:rPr lang="en" sz="1100" dirty="0">
                          <a:solidFill>
                            <a:srgbClr val="2D3D4A"/>
                          </a:solidFill>
                          <a:latin typeface="Open Sans"/>
                          <a:ea typeface="Open Sans"/>
                          <a:cs typeface="Open Sans"/>
                          <a:sym typeface="Open Sans"/>
                        </a:rPr>
                        <a:t>Kaiser Permanente is looking to enter into the preventative care space to help their patient base increase physical activity and improve on healthy habits.  While the overall goal is improved patient satisfaction and well being, the specific financial goal is reduced cost by emphasizing improved health prior to any adverse conditions developing.  Overall, KP wants to decrease spending on conditions such as type 2 diabetes.</a:t>
                      </a:r>
                      <a:endParaRPr sz="1100" dirty="0">
                        <a:solidFill>
                          <a:srgbClr val="2D3D4A"/>
                        </a:solidFill>
                        <a:latin typeface="Open Sans"/>
                        <a:ea typeface="Open Sans"/>
                        <a:cs typeface="Open Sans"/>
                        <a:sym typeface="Open Sans"/>
                      </a:endParaRPr>
                    </a:p>
                  </a:txBody>
                  <a:tcPr marL="91425" marR="91425" marT="91425" marB="91425"/>
                </a:tc>
                <a:extLst>
                  <a:ext uri="{0D108BD9-81ED-4DB2-BD59-A6C34878D82A}">
                    <a16:rowId xmlns:a16="http://schemas.microsoft.com/office/drawing/2014/main" val="10000"/>
                  </a:ext>
                </a:extLst>
              </a:tr>
              <a:tr h="1205250">
                <a:tc>
                  <a:txBody>
                    <a:bodyPr/>
                    <a:lstStyle/>
                    <a:p>
                      <a:pPr marL="0" lvl="0" indent="0" algn="l" rtl="0">
                        <a:lnSpc>
                          <a:spcPct val="115000"/>
                        </a:lnSpc>
                        <a:spcBef>
                          <a:spcPts val="0"/>
                        </a:spcBef>
                        <a:spcAft>
                          <a:spcPts val="0"/>
                        </a:spcAft>
                        <a:buNone/>
                      </a:pPr>
                      <a:r>
                        <a:rPr lang="en" sz="1100">
                          <a:solidFill>
                            <a:srgbClr val="2D3D4A"/>
                          </a:solidFill>
                          <a:latin typeface="Open Sans"/>
                          <a:ea typeface="Open Sans"/>
                          <a:cs typeface="Open Sans"/>
                          <a:sym typeface="Open Sans"/>
                        </a:rPr>
                        <a:t>DoorDash Project</a:t>
                      </a:r>
                      <a:endParaRPr sz="1100">
                        <a:solidFill>
                          <a:srgbClr val="2D3D4A"/>
                        </a:solidFill>
                        <a:latin typeface="Open Sans"/>
                        <a:ea typeface="Open Sans"/>
                        <a:cs typeface="Open Sans"/>
                        <a:sym typeface="Open Sans"/>
                      </a:endParaRPr>
                    </a:p>
                  </a:txBody>
                  <a:tcPr marL="91425" marR="91425" marT="91425" marB="91425"/>
                </a:tc>
                <a:tc>
                  <a:txBody>
                    <a:bodyPr/>
                    <a:lstStyle/>
                    <a:p>
                      <a:pPr marL="0" lvl="0" indent="0" algn="l" rtl="0">
                        <a:lnSpc>
                          <a:spcPct val="115000"/>
                        </a:lnSpc>
                        <a:spcBef>
                          <a:spcPts val="0"/>
                        </a:spcBef>
                        <a:spcAft>
                          <a:spcPts val="1400"/>
                        </a:spcAft>
                        <a:buNone/>
                      </a:pPr>
                      <a:r>
                        <a:rPr lang="en" sz="1100">
                          <a:solidFill>
                            <a:srgbClr val="2D3D4A"/>
                          </a:solidFill>
                          <a:latin typeface="Open Sans"/>
                          <a:ea typeface="Open Sans"/>
                          <a:cs typeface="Open Sans"/>
                          <a:sym typeface="Open Sans"/>
                        </a:rPr>
                        <a:t>Doordash is looking to automate food delivery using self-driving robots for trips that are less than 2 miles in order to reduce its operating costs and provide more reliable delivery times. The long term goal is that these delivery robots will navigate sidewalks fully autonomously. But initially there may be times when manual intervention will be required. Your team has been tasked with building a tool for the operations team-- to view status of deliveries and remotely take control of robots that need intervention (ie: rerouting) </a:t>
                      </a:r>
                      <a:endParaRPr sz="1100">
                        <a:solidFill>
                          <a:srgbClr val="2D3D4A"/>
                        </a:solidFill>
                        <a:latin typeface="Open Sans"/>
                        <a:ea typeface="Open Sans"/>
                        <a:cs typeface="Open Sans"/>
                        <a:sym typeface="Open Sans"/>
                      </a:endParaRPr>
                    </a:p>
                  </a:txBody>
                  <a:tcPr marL="91425" marR="91425" marT="91425" marB="91425"/>
                </a:tc>
                <a:extLst>
                  <a:ext uri="{0D108BD9-81ED-4DB2-BD59-A6C34878D82A}">
                    <a16:rowId xmlns:a16="http://schemas.microsoft.com/office/drawing/2014/main" val="10001"/>
                  </a:ext>
                </a:extLst>
              </a:tr>
              <a:tr h="737475">
                <a:tc>
                  <a:txBody>
                    <a:bodyPr/>
                    <a:lstStyle/>
                    <a:p>
                      <a:pPr marL="0" lvl="0" indent="0" algn="l" rtl="0">
                        <a:lnSpc>
                          <a:spcPct val="115000"/>
                        </a:lnSpc>
                        <a:spcBef>
                          <a:spcPts val="0"/>
                        </a:spcBef>
                        <a:spcAft>
                          <a:spcPts val="0"/>
                        </a:spcAft>
                        <a:buNone/>
                      </a:pPr>
                      <a:r>
                        <a:rPr lang="en" sz="1100">
                          <a:solidFill>
                            <a:srgbClr val="2D3D4A"/>
                          </a:solidFill>
                          <a:latin typeface="Open Sans"/>
                          <a:ea typeface="Open Sans"/>
                          <a:cs typeface="Open Sans"/>
                          <a:sym typeface="Open Sans"/>
                        </a:rPr>
                        <a:t>Amazon Project</a:t>
                      </a:r>
                      <a:endParaRPr sz="1100">
                        <a:solidFill>
                          <a:srgbClr val="2D3D4A"/>
                        </a:solidFill>
                        <a:latin typeface="Open Sans"/>
                        <a:ea typeface="Open Sans"/>
                        <a:cs typeface="Open Sans"/>
                        <a:sym typeface="Open Sans"/>
                      </a:endParaRPr>
                    </a:p>
                  </a:txBody>
                  <a:tcPr marL="91425" marR="91425" marT="91425" marB="91425"/>
                </a:tc>
                <a:tc>
                  <a:txBody>
                    <a:bodyPr/>
                    <a:lstStyle/>
                    <a:p>
                      <a:pPr marL="0" lvl="0" indent="0" algn="l" rtl="0">
                        <a:lnSpc>
                          <a:spcPct val="115000"/>
                        </a:lnSpc>
                        <a:spcBef>
                          <a:spcPts val="0"/>
                        </a:spcBef>
                        <a:spcAft>
                          <a:spcPts val="1400"/>
                        </a:spcAft>
                        <a:buNone/>
                      </a:pPr>
                      <a:r>
                        <a:rPr lang="en" sz="1100">
                          <a:solidFill>
                            <a:srgbClr val="2D3D4A"/>
                          </a:solidFill>
                          <a:latin typeface="Open Sans"/>
                          <a:ea typeface="Open Sans"/>
                          <a:cs typeface="Open Sans"/>
                          <a:sym typeface="Open Sans"/>
                        </a:rPr>
                        <a:t> Amazon is the world leader in self publishing for books.  They would now like to explore entering into another self publishing media vertical and are considering either self published videos or self published music. </a:t>
                      </a:r>
                      <a:endParaRPr sz="1100">
                        <a:solidFill>
                          <a:srgbClr val="2D3D4A"/>
                        </a:solidFill>
                        <a:latin typeface="Open Sans"/>
                        <a:ea typeface="Open Sans"/>
                        <a:cs typeface="Open Sans"/>
                        <a:sym typeface="Open Sans"/>
                      </a:endParaRPr>
                    </a:p>
                  </a:txBody>
                  <a:tcPr marL="91425" marR="91425" marT="91425" marB="91425"/>
                </a:tc>
                <a:extLst>
                  <a:ext uri="{0D108BD9-81ED-4DB2-BD59-A6C34878D82A}">
                    <a16:rowId xmlns:a16="http://schemas.microsoft.com/office/drawing/2014/main" val="10002"/>
                  </a:ext>
                </a:extLst>
              </a:tr>
              <a:tr h="732275">
                <a:tc>
                  <a:txBody>
                    <a:bodyPr/>
                    <a:lstStyle/>
                    <a:p>
                      <a:pPr marL="0" lvl="0" indent="0" algn="l" rtl="0">
                        <a:lnSpc>
                          <a:spcPct val="115000"/>
                        </a:lnSpc>
                        <a:spcBef>
                          <a:spcPts val="0"/>
                        </a:spcBef>
                        <a:spcAft>
                          <a:spcPts val="0"/>
                        </a:spcAft>
                        <a:buNone/>
                      </a:pPr>
                      <a:r>
                        <a:rPr lang="en" sz="1100">
                          <a:solidFill>
                            <a:srgbClr val="2D3D4A"/>
                          </a:solidFill>
                          <a:latin typeface="Open Sans"/>
                          <a:ea typeface="Open Sans"/>
                          <a:cs typeface="Open Sans"/>
                          <a:sym typeface="Open Sans"/>
                        </a:rPr>
                        <a:t>LinkedIn</a:t>
                      </a:r>
                      <a:endParaRPr sz="1100">
                        <a:solidFill>
                          <a:srgbClr val="2D3D4A"/>
                        </a:solidFill>
                        <a:latin typeface="Open Sans"/>
                        <a:ea typeface="Open Sans"/>
                        <a:cs typeface="Open Sans"/>
                        <a:sym typeface="Open Sans"/>
                      </a:endParaRPr>
                    </a:p>
                  </a:txBody>
                  <a:tcPr marL="91425" marR="91425" marT="91425" marB="91425"/>
                </a:tc>
                <a:tc>
                  <a:txBody>
                    <a:bodyPr/>
                    <a:lstStyle/>
                    <a:p>
                      <a:pPr marL="0" lvl="0" indent="0" algn="l" rtl="0">
                        <a:lnSpc>
                          <a:spcPct val="115000"/>
                        </a:lnSpc>
                        <a:spcBef>
                          <a:spcPts val="0"/>
                        </a:spcBef>
                        <a:spcAft>
                          <a:spcPts val="1400"/>
                        </a:spcAft>
                        <a:buNone/>
                      </a:pPr>
                      <a:r>
                        <a:rPr lang="en" sz="1100" dirty="0">
                          <a:solidFill>
                            <a:srgbClr val="2D3D4A"/>
                          </a:solidFill>
                          <a:latin typeface="Open Sans"/>
                          <a:ea typeface="Open Sans"/>
                          <a:cs typeface="Open Sans"/>
                          <a:sym typeface="Open Sans"/>
                        </a:rPr>
                        <a:t> LinkedIn is trying to expand its job market offerings by creating an app that will recommend the best jobs to recent college graduates based on their skills and preferences</a:t>
                      </a:r>
                      <a:endParaRPr sz="1100" dirty="0">
                        <a:solidFill>
                          <a:srgbClr val="2D3D4A"/>
                        </a:solidFill>
                        <a:latin typeface="Open Sans"/>
                        <a:ea typeface="Open Sans"/>
                        <a:cs typeface="Open Sans"/>
                        <a:sym typeface="Open Sans"/>
                      </a:endParaRPr>
                    </a:p>
                  </a:txBody>
                  <a:tcPr marL="91425" marR="91425" marT="91425" marB="91425"/>
                </a:tc>
                <a:extLst>
                  <a:ext uri="{0D108BD9-81ED-4DB2-BD59-A6C34878D82A}">
                    <a16:rowId xmlns:a16="http://schemas.microsoft.com/office/drawing/2014/main" val="10003"/>
                  </a:ext>
                </a:extLst>
              </a:tr>
            </a:tbl>
          </a:graphicData>
        </a:graphic>
      </p:graphicFrame>
      <p:sp>
        <p:nvSpPr>
          <p:cNvPr id="149" name="Google Shape;149;p32"/>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0" name="Google Shape;150;p32"/>
          <p:cNvGrpSpPr/>
          <p:nvPr/>
        </p:nvGrpSpPr>
        <p:grpSpPr>
          <a:xfrm>
            <a:off x="7323300" y="-248449"/>
            <a:ext cx="2056105" cy="1872049"/>
            <a:chOff x="7323300" y="-248449"/>
            <a:chExt cx="2056105" cy="1872049"/>
          </a:xfrm>
        </p:grpSpPr>
        <p:sp>
          <p:nvSpPr>
            <p:cNvPr id="151" name="Google Shape;151;p32"/>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2"/>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E315C01-8801-4A4B-A691-5FA47CA32E1E}"/>
              </a:ext>
            </a:extLst>
          </p:cNvPr>
          <p:cNvSpPr>
            <a:spLocks noGrp="1"/>
          </p:cNvSpPr>
          <p:nvPr>
            <p:ph type="title"/>
          </p:nvPr>
        </p:nvSpPr>
        <p:spPr>
          <a:xfrm>
            <a:off x="365760" y="149352"/>
            <a:ext cx="4800600" cy="593700"/>
          </a:xfrm>
        </p:spPr>
        <p:txBody>
          <a:bodyPr/>
          <a:lstStyle/>
          <a:p>
            <a:r>
              <a:rPr lang="en-US" dirty="0"/>
              <a:t>Storyboard</a:t>
            </a:r>
          </a:p>
        </p:txBody>
      </p:sp>
      <p:graphicFrame>
        <p:nvGraphicFramePr>
          <p:cNvPr id="7" name="Table 7">
            <a:extLst>
              <a:ext uri="{FF2B5EF4-FFF2-40B4-BE49-F238E27FC236}">
                <a16:creationId xmlns:a16="http://schemas.microsoft.com/office/drawing/2014/main" id="{256A9DAC-C006-2F40-BAE8-115440994F8D}"/>
              </a:ext>
            </a:extLst>
          </p:cNvPr>
          <p:cNvGraphicFramePr>
            <a:graphicFrameLocks noGrp="1"/>
          </p:cNvGraphicFramePr>
          <p:nvPr/>
        </p:nvGraphicFramePr>
        <p:xfrm>
          <a:off x="365760" y="886968"/>
          <a:ext cx="8503920" cy="3995928"/>
        </p:xfrm>
        <a:graphic>
          <a:graphicData uri="http://schemas.openxmlformats.org/drawingml/2006/table">
            <a:tbl>
              <a:tblPr firstRow="1" bandRow="1">
                <a:tableStyleId>{33504CE0-DB88-45E9-9528-990517D5C9B6}</a:tableStyleId>
              </a:tblPr>
              <a:tblGrid>
                <a:gridCol w="2834640">
                  <a:extLst>
                    <a:ext uri="{9D8B030D-6E8A-4147-A177-3AD203B41FA5}">
                      <a16:colId xmlns:a16="http://schemas.microsoft.com/office/drawing/2014/main" val="720221820"/>
                    </a:ext>
                  </a:extLst>
                </a:gridCol>
                <a:gridCol w="2834640">
                  <a:extLst>
                    <a:ext uri="{9D8B030D-6E8A-4147-A177-3AD203B41FA5}">
                      <a16:colId xmlns:a16="http://schemas.microsoft.com/office/drawing/2014/main" val="1227833890"/>
                    </a:ext>
                  </a:extLst>
                </a:gridCol>
                <a:gridCol w="2834640">
                  <a:extLst>
                    <a:ext uri="{9D8B030D-6E8A-4147-A177-3AD203B41FA5}">
                      <a16:colId xmlns:a16="http://schemas.microsoft.com/office/drawing/2014/main" val="2973852454"/>
                    </a:ext>
                  </a:extLst>
                </a:gridCol>
              </a:tblGrid>
              <a:tr h="3154191">
                <a:tc>
                  <a:txBody>
                    <a:bodyPr/>
                    <a:lstStyle/>
                    <a:p>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3005420175"/>
                  </a:ext>
                </a:extLst>
              </a:tr>
              <a:tr h="841737">
                <a:tc>
                  <a:txBody>
                    <a:bodyPr/>
                    <a:lstStyle/>
                    <a:p>
                      <a:r>
                        <a:rPr lang="en-US" sz="1200" b="0" i="0" u="none" strike="noStrike" cap="none" dirty="0">
                          <a:solidFill>
                            <a:srgbClr val="9E9E9E"/>
                          </a:solidFill>
                          <a:latin typeface="Open Sans"/>
                          <a:ea typeface="Open Sans"/>
                          <a:cs typeface="Open Sans"/>
                          <a:sym typeface="Arial"/>
                        </a:rPr>
                        <a:t>Script</a:t>
                      </a:r>
                      <a:br>
                        <a:rPr lang="en-US" dirty="0"/>
                      </a:br>
                      <a:br>
                        <a:rPr lang="en-US" dirty="0"/>
                      </a:br>
                      <a:endParaRPr lang="en-US" dirty="0"/>
                    </a:p>
                  </a:txBody>
                  <a:tcPr/>
                </a:tc>
                <a:tc>
                  <a:txBody>
                    <a:bodyPr/>
                    <a:lstStyle/>
                    <a:p>
                      <a:r>
                        <a:rPr lang="en-US" sz="1400" b="0" i="0" u="none" strike="noStrike" cap="none" dirty="0">
                          <a:solidFill>
                            <a:srgbClr val="9E9E9E"/>
                          </a:solidFill>
                          <a:latin typeface="Open Sans"/>
                          <a:ea typeface="Open Sans"/>
                          <a:cs typeface="Open Sans"/>
                          <a:sym typeface="Arial"/>
                        </a:rPr>
                        <a:t>Script</a:t>
                      </a:r>
                      <a:endParaRPr lang="en-US" dirty="0"/>
                    </a:p>
                  </a:txBody>
                  <a:tcPr/>
                </a:tc>
                <a:tc>
                  <a:txBody>
                    <a:bodyPr/>
                    <a:lstStyle/>
                    <a:p>
                      <a:r>
                        <a:rPr lang="en-US" sz="1400" b="0" i="0" u="none" strike="noStrike" cap="none" dirty="0">
                          <a:solidFill>
                            <a:srgbClr val="9E9E9E"/>
                          </a:solidFill>
                          <a:latin typeface="Open Sans"/>
                          <a:ea typeface="Open Sans"/>
                          <a:cs typeface="Open Sans"/>
                          <a:sym typeface="Arial"/>
                        </a:rPr>
                        <a:t>Script</a:t>
                      </a:r>
                      <a:endParaRPr lang="en-US" dirty="0"/>
                    </a:p>
                  </a:txBody>
                  <a:tcPr/>
                </a:tc>
                <a:extLst>
                  <a:ext uri="{0D108BD9-81ED-4DB2-BD59-A6C34878D82A}">
                    <a16:rowId xmlns:a16="http://schemas.microsoft.com/office/drawing/2014/main" val="688902328"/>
                  </a:ext>
                </a:extLst>
              </a:tr>
            </a:tbl>
          </a:graphicData>
        </a:graphic>
      </p:graphicFrame>
    </p:spTree>
    <p:extLst>
      <p:ext uri="{BB962C8B-B14F-4D97-AF65-F5344CB8AC3E}">
        <p14:creationId xmlns:p14="http://schemas.microsoft.com/office/powerpoint/2010/main" val="30734689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9"/>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Create an interactive prototype</a:t>
            </a:r>
            <a:endParaRPr sz="3200"/>
          </a:p>
        </p:txBody>
      </p:sp>
      <p:sp>
        <p:nvSpPr>
          <p:cNvPr id="376" name="Google Shape;376;p59"/>
          <p:cNvSpPr txBox="1">
            <a:spLocks noGrp="1"/>
          </p:cNvSpPr>
          <p:nvPr>
            <p:ph type="body" idx="1"/>
          </p:nvPr>
        </p:nvSpPr>
        <p:spPr>
          <a:xfrm>
            <a:off x="311700" y="923875"/>
            <a:ext cx="8520600" cy="39609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r>
              <a:rPr lang="en" sz="1200" dirty="0">
                <a:solidFill>
                  <a:srgbClr val="000000"/>
                </a:solidFill>
              </a:rPr>
              <a:t>Here’s what you need to do:</a:t>
            </a:r>
            <a:endParaRPr sz="1200" dirty="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dirty="0">
                <a:solidFill>
                  <a:srgbClr val="000000"/>
                </a:solidFill>
              </a:rPr>
              <a:t>Create mocks based on your storyboard using </a:t>
            </a:r>
            <a:r>
              <a:rPr lang="en" sz="1200" u="sng" dirty="0">
                <a:solidFill>
                  <a:schemeClr val="hlink"/>
                </a:solidFill>
                <a:hlinkClick r:id="rId3"/>
              </a:rPr>
              <a:t>Figma</a:t>
            </a:r>
            <a:r>
              <a:rPr lang="en" sz="1200" dirty="0">
                <a:solidFill>
                  <a:srgbClr val="000000"/>
                </a:solidFill>
              </a:rPr>
              <a:t> </a:t>
            </a:r>
            <a:endParaRPr sz="1200" dirty="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000000"/>
                </a:solidFill>
              </a:rPr>
              <a:t>Use the prototype tool to define the flows</a:t>
            </a:r>
            <a:endParaRPr sz="1200" dirty="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000000"/>
                </a:solidFill>
              </a:rPr>
              <a:t>Describe the concept that your prototype captures</a:t>
            </a:r>
            <a:endParaRPr sz="1200" dirty="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000000"/>
                </a:solidFill>
              </a:rPr>
              <a:t>Describe the flows/tasks a user can complete in your prototype</a:t>
            </a:r>
            <a:endParaRPr sz="1200" dirty="0">
              <a:solidFill>
                <a:srgbClr val="000000"/>
              </a:solidFill>
            </a:endParaRPr>
          </a:p>
          <a:p>
            <a:pPr marL="114300" lvl="0" indent="0" algn="l" rtl="0">
              <a:lnSpc>
                <a:spcPct val="115000"/>
              </a:lnSpc>
              <a:spcBef>
                <a:spcPts val="700"/>
              </a:spcBef>
              <a:spcAft>
                <a:spcPts val="0"/>
              </a:spcAft>
              <a:buNone/>
            </a:pPr>
            <a:endParaRPr sz="1200" dirty="0">
              <a:solidFill>
                <a:srgbClr val="000000"/>
              </a:solidFill>
            </a:endParaRPr>
          </a:p>
          <a:p>
            <a:pPr marL="0" lvl="0" indent="0" algn="l" rtl="0">
              <a:lnSpc>
                <a:spcPct val="115000"/>
              </a:lnSpc>
              <a:spcBef>
                <a:spcPts val="700"/>
              </a:spcBef>
              <a:spcAft>
                <a:spcPts val="0"/>
              </a:spcAft>
              <a:buNone/>
            </a:pPr>
            <a:endParaRPr sz="1200" dirty="0">
              <a:solidFill>
                <a:srgbClr val="000000"/>
              </a:solidFill>
            </a:endParaRPr>
          </a:p>
          <a:p>
            <a:pPr marL="114300" lvl="0" indent="0" algn="l" rtl="0">
              <a:lnSpc>
                <a:spcPct val="115000"/>
              </a:lnSpc>
              <a:spcBef>
                <a:spcPts val="700"/>
              </a:spcBef>
              <a:spcAft>
                <a:spcPts val="0"/>
              </a:spcAft>
              <a:buNone/>
            </a:pPr>
            <a:r>
              <a:rPr lang="en" sz="1200" dirty="0">
                <a:solidFill>
                  <a:srgbClr val="000000"/>
                </a:solidFill>
              </a:rPr>
              <a:t>Resources:</a:t>
            </a:r>
            <a:endParaRPr sz="1200" dirty="0">
              <a:solidFill>
                <a:srgbClr val="000000"/>
              </a:solidFill>
            </a:endParaRPr>
          </a:p>
          <a:p>
            <a:pPr marL="114300" lvl="0" indent="0" algn="l" rtl="0">
              <a:lnSpc>
                <a:spcPct val="115000"/>
              </a:lnSpc>
              <a:spcBef>
                <a:spcPts val="700"/>
              </a:spcBef>
              <a:spcAft>
                <a:spcPts val="0"/>
              </a:spcAft>
              <a:buNone/>
            </a:pPr>
            <a:r>
              <a:rPr lang="en" sz="1200" u="sng" dirty="0">
                <a:solidFill>
                  <a:schemeClr val="hlink"/>
                </a:solidFill>
                <a:hlinkClick r:id="rId4"/>
              </a:rPr>
              <a:t>Apple Design Resources</a:t>
            </a:r>
            <a:r>
              <a:rPr lang="en" sz="1200" dirty="0">
                <a:solidFill>
                  <a:srgbClr val="000000"/>
                </a:solidFill>
              </a:rPr>
              <a:t> (templates that can be imported in Figma)</a:t>
            </a:r>
            <a:endParaRPr sz="1200" dirty="0">
              <a:solidFill>
                <a:srgbClr val="000000"/>
              </a:solidFill>
            </a:endParaRPr>
          </a:p>
          <a:p>
            <a:pPr marL="114300" lvl="0" indent="0" algn="l" rtl="0">
              <a:lnSpc>
                <a:spcPct val="115000"/>
              </a:lnSpc>
              <a:spcBef>
                <a:spcPts val="700"/>
              </a:spcBef>
              <a:spcAft>
                <a:spcPts val="0"/>
              </a:spcAft>
              <a:buNone/>
            </a:pPr>
            <a:r>
              <a:rPr lang="en" sz="1200" u="sng" dirty="0">
                <a:solidFill>
                  <a:schemeClr val="hlink"/>
                </a:solidFill>
                <a:hlinkClick r:id="rId5"/>
              </a:rPr>
              <a:t>Google Material Design Resources</a:t>
            </a:r>
            <a:r>
              <a:rPr lang="en" sz="1200" dirty="0">
                <a:solidFill>
                  <a:srgbClr val="000000"/>
                </a:solidFill>
              </a:rPr>
              <a:t> ( templates that can be imported in Figma)</a:t>
            </a:r>
            <a:endParaRPr sz="1200" dirty="0">
              <a:solidFill>
                <a:srgbClr val="000000"/>
              </a:solidFill>
            </a:endParaRPr>
          </a:p>
        </p:txBody>
      </p:sp>
      <p:grpSp>
        <p:nvGrpSpPr>
          <p:cNvPr id="377" name="Google Shape;377;p59"/>
          <p:cNvGrpSpPr/>
          <p:nvPr/>
        </p:nvGrpSpPr>
        <p:grpSpPr>
          <a:xfrm>
            <a:off x="7323300" y="-248449"/>
            <a:ext cx="2056105" cy="1872049"/>
            <a:chOff x="7323300" y="-248449"/>
            <a:chExt cx="2056105" cy="1872049"/>
          </a:xfrm>
        </p:grpSpPr>
        <p:sp>
          <p:nvSpPr>
            <p:cNvPr id="378" name="Google Shape;378;p59"/>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59"/>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60"/>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Prototype</a:t>
            </a:r>
            <a:endParaRPr sz="3200"/>
          </a:p>
        </p:txBody>
      </p:sp>
      <p:sp>
        <p:nvSpPr>
          <p:cNvPr id="385" name="Google Shape;385;p60"/>
          <p:cNvSpPr txBox="1"/>
          <p:nvPr/>
        </p:nvSpPr>
        <p:spPr>
          <a:xfrm>
            <a:off x="7117013" y="3011975"/>
            <a:ext cx="1009500" cy="441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800">
                <a:latin typeface="Open Sans"/>
                <a:ea typeface="Open Sans"/>
                <a:cs typeface="Open Sans"/>
                <a:sym typeface="Open Sans"/>
              </a:rPr>
              <a:t>Link your prototype</a:t>
            </a:r>
            <a:endParaRPr sz="800">
              <a:latin typeface="Open Sans"/>
              <a:ea typeface="Open Sans"/>
              <a:cs typeface="Open Sans"/>
              <a:sym typeface="Open Sans"/>
            </a:endParaRPr>
          </a:p>
        </p:txBody>
      </p:sp>
      <p:pic>
        <p:nvPicPr>
          <p:cNvPr id="386" name="Google Shape;386;p60"/>
          <p:cNvPicPr preferRelativeResize="0"/>
          <p:nvPr/>
        </p:nvPicPr>
        <p:blipFill>
          <a:blip r:embed="rId3">
            <a:alphaModFix/>
          </a:blip>
          <a:stretch>
            <a:fillRect/>
          </a:stretch>
        </p:blipFill>
        <p:spPr>
          <a:xfrm>
            <a:off x="6679500" y="1629488"/>
            <a:ext cx="1884525" cy="1884525"/>
          </a:xfrm>
          <a:prstGeom prst="rect">
            <a:avLst/>
          </a:prstGeom>
          <a:noFill/>
          <a:ln>
            <a:noFill/>
          </a:ln>
        </p:spPr>
      </p:pic>
      <p:graphicFrame>
        <p:nvGraphicFramePr>
          <p:cNvPr id="387" name="Google Shape;387;p60"/>
          <p:cNvGraphicFramePr/>
          <p:nvPr>
            <p:extLst>
              <p:ext uri="{D42A27DB-BD31-4B8C-83A1-F6EECF244321}">
                <p14:modId xmlns:p14="http://schemas.microsoft.com/office/powerpoint/2010/main" val="3275399882"/>
              </p:ext>
            </p:extLst>
          </p:nvPr>
        </p:nvGraphicFramePr>
        <p:xfrm>
          <a:off x="311700" y="1077138"/>
          <a:ext cx="6476850" cy="3834294"/>
        </p:xfrm>
        <a:graphic>
          <a:graphicData uri="http://schemas.openxmlformats.org/drawingml/2006/table">
            <a:tbl>
              <a:tblPr>
                <a:noFill/>
                <a:tableStyleId>{33504CE0-DB88-45E9-9528-990517D5C9B6}</a:tableStyleId>
              </a:tblPr>
              <a:tblGrid>
                <a:gridCol w="1965300">
                  <a:extLst>
                    <a:ext uri="{9D8B030D-6E8A-4147-A177-3AD203B41FA5}">
                      <a16:colId xmlns:a16="http://schemas.microsoft.com/office/drawing/2014/main" val="20000"/>
                    </a:ext>
                  </a:extLst>
                </a:gridCol>
                <a:gridCol w="4511550">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
                          <a:solidFill>
                            <a:srgbClr val="FFFFFF"/>
                          </a:solidFill>
                        </a:rPr>
                        <a:t>Description</a:t>
                      </a:r>
                      <a:endParaRPr>
                        <a:solidFill>
                          <a:srgbClr val="FFFFFF"/>
                        </a:solidFill>
                      </a:endParaRPr>
                    </a:p>
                    <a:p>
                      <a:pPr marL="457200" lvl="0" indent="-292100" algn="l" rtl="0">
                        <a:spcBef>
                          <a:spcPts val="0"/>
                        </a:spcBef>
                        <a:spcAft>
                          <a:spcPts val="0"/>
                        </a:spcAft>
                        <a:buClr>
                          <a:srgbClr val="FFFFFF"/>
                        </a:buClr>
                        <a:buSzPts val="1000"/>
                        <a:buChar char="●"/>
                      </a:pPr>
                      <a:r>
                        <a:rPr lang="en" sz="1000">
                          <a:solidFill>
                            <a:srgbClr val="FFFFFF"/>
                          </a:solidFill>
                        </a:rPr>
                        <a:t>High level overview of the prototype</a:t>
                      </a:r>
                      <a:endParaRPr sz="1000">
                        <a:solidFill>
                          <a:srgbClr val="FFFFFF"/>
                        </a:solidFill>
                      </a:endParaRPr>
                    </a:p>
                    <a:p>
                      <a:pPr marL="457200" lvl="0" indent="-292100" algn="l" rtl="0">
                        <a:spcBef>
                          <a:spcPts val="0"/>
                        </a:spcBef>
                        <a:spcAft>
                          <a:spcPts val="0"/>
                        </a:spcAft>
                        <a:buClr>
                          <a:srgbClr val="FFFFFF"/>
                        </a:buClr>
                        <a:buSzPts val="1000"/>
                        <a:buChar char="●"/>
                      </a:pPr>
                      <a:r>
                        <a:rPr lang="en" sz="1000">
                          <a:solidFill>
                            <a:srgbClr val="FFFFFF"/>
                          </a:solidFill>
                        </a:rPr>
                        <a:t>What does it do?</a:t>
                      </a:r>
                      <a:endParaRPr sz="1000">
                        <a:solidFill>
                          <a:srgbClr val="FFFFFF"/>
                        </a:solidFill>
                      </a:endParaRPr>
                    </a:p>
                    <a:p>
                      <a:pPr marL="0" lvl="0" indent="0" algn="l" rtl="0">
                        <a:spcBef>
                          <a:spcPts val="0"/>
                        </a:spcBef>
                        <a:spcAft>
                          <a:spcPts val="0"/>
                        </a:spcAft>
                        <a:buNone/>
                      </a:pPr>
                      <a:endParaRPr>
                        <a:solidFill>
                          <a:srgbClr val="FFFFFF"/>
                        </a:solidFill>
                      </a:endParaRPr>
                    </a:p>
                    <a:p>
                      <a:pPr marL="0" lvl="0" indent="0" algn="l" rtl="0">
                        <a:spcBef>
                          <a:spcPts val="0"/>
                        </a:spcBef>
                        <a:spcAft>
                          <a:spcPts val="0"/>
                        </a:spcAft>
                        <a:buNone/>
                      </a:pPr>
                      <a:endParaRPr>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lnSpc>
                          <a:spcPct val="115000"/>
                        </a:lnSpc>
                        <a:spcBef>
                          <a:spcPts val="700"/>
                        </a:spcBef>
                        <a:spcAft>
                          <a:spcPts val="0"/>
                        </a:spcAft>
                        <a:buNone/>
                      </a:pPr>
                      <a:r>
                        <a:rPr lang="en" sz="1200" dirty="0">
                          <a:solidFill>
                            <a:srgbClr val="9E9E9E"/>
                          </a:solidFill>
                          <a:latin typeface="Open Sans"/>
                          <a:ea typeface="Open Sans"/>
                          <a:cs typeface="Open Sans"/>
                          <a:sym typeface="Open Sans"/>
                        </a:rPr>
                        <a:t>[</a:t>
                      </a:r>
                      <a:r>
                        <a:rPr lang="en" sz="1200" b="1" dirty="0">
                          <a:solidFill>
                            <a:srgbClr val="9E9E9E"/>
                          </a:solidFill>
                          <a:latin typeface="Open Sans"/>
                          <a:ea typeface="Open Sans"/>
                          <a:cs typeface="Open Sans"/>
                          <a:sym typeface="Open Sans"/>
                        </a:rPr>
                        <a:t>Remove help text before you submit</a:t>
                      </a:r>
                      <a:r>
                        <a:rPr lang="en" sz="1200" dirty="0">
                          <a:solidFill>
                            <a:srgbClr val="9E9E9E"/>
                          </a:solidFill>
                          <a:latin typeface="Open Sans"/>
                          <a:ea typeface="Open Sans"/>
                          <a:cs typeface="Open Sans"/>
                          <a:sym typeface="Open Sans"/>
                        </a:rPr>
                        <a:t>] Describe your prototype</a:t>
                      </a:r>
                      <a:r>
                        <a:rPr lang="en" sz="1200" dirty="0">
                          <a:latin typeface="Open Sans"/>
                          <a:ea typeface="Open Sans"/>
                          <a:cs typeface="Open Sans"/>
                          <a:sym typeface="Open Sans"/>
                        </a:rPr>
                        <a:t>   </a:t>
                      </a:r>
                      <a:endParaRPr sz="1200" dirty="0">
                        <a:latin typeface="Open Sans"/>
                        <a:ea typeface="Open Sans"/>
                        <a:cs typeface="Open Sans"/>
                        <a:sym typeface="Open Sans"/>
                      </a:endParaRPr>
                    </a:p>
                    <a:p>
                      <a:pPr marL="0" lvl="0" indent="0" algn="l" rtl="0">
                        <a:spcBef>
                          <a:spcPts val="0"/>
                        </a:spcBef>
                        <a:spcAft>
                          <a:spcPts val="0"/>
                        </a:spcAft>
                        <a:buNone/>
                      </a:pPr>
                      <a:endParaRPr sz="1000" i="1"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a:solidFill>
                            <a:srgbClr val="FFFFFF"/>
                          </a:solidFill>
                        </a:rPr>
                        <a:t>Assumptions</a:t>
                      </a:r>
                      <a:endParaRPr>
                        <a:solidFill>
                          <a:srgbClr val="FFFFFF"/>
                        </a:solidFill>
                      </a:endParaRPr>
                    </a:p>
                    <a:p>
                      <a:pPr marL="457200" lvl="0" indent="-292100" algn="l" rtl="0">
                        <a:spcBef>
                          <a:spcPts val="0"/>
                        </a:spcBef>
                        <a:spcAft>
                          <a:spcPts val="0"/>
                        </a:spcAft>
                        <a:buClr>
                          <a:srgbClr val="FFFFFF"/>
                        </a:buClr>
                        <a:buSzPts val="1000"/>
                        <a:buChar char="●"/>
                      </a:pPr>
                      <a:r>
                        <a:rPr lang="en" sz="1000">
                          <a:solidFill>
                            <a:srgbClr val="FFFFFF"/>
                          </a:solidFill>
                        </a:rPr>
                        <a:t>Any assumptions within the prototype</a:t>
                      </a:r>
                      <a:endParaRPr>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lnSpc>
                          <a:spcPct val="115000"/>
                        </a:lnSpc>
                        <a:spcBef>
                          <a:spcPts val="700"/>
                        </a:spcBef>
                        <a:spcAft>
                          <a:spcPts val="0"/>
                        </a:spcAft>
                        <a:buNone/>
                      </a:pPr>
                      <a:r>
                        <a:rPr lang="en" sz="1200" dirty="0">
                          <a:solidFill>
                            <a:srgbClr val="9E9E9E"/>
                          </a:solidFill>
                          <a:latin typeface="Open Sans"/>
                          <a:ea typeface="Open Sans"/>
                          <a:cs typeface="Open Sans"/>
                          <a:sym typeface="Open Sans"/>
                        </a:rPr>
                        <a:t>[</a:t>
                      </a:r>
                      <a:r>
                        <a:rPr lang="en" sz="1200" b="1" dirty="0">
                          <a:solidFill>
                            <a:srgbClr val="9E9E9E"/>
                          </a:solidFill>
                          <a:latin typeface="Open Sans"/>
                          <a:ea typeface="Open Sans"/>
                          <a:cs typeface="Open Sans"/>
                          <a:sym typeface="Open Sans"/>
                        </a:rPr>
                        <a:t>Remove help text before you submit</a:t>
                      </a:r>
                      <a:r>
                        <a:rPr lang="en" sz="1200" dirty="0">
                          <a:solidFill>
                            <a:srgbClr val="9E9E9E"/>
                          </a:solidFill>
                          <a:latin typeface="Open Sans"/>
                          <a:ea typeface="Open Sans"/>
                          <a:cs typeface="Open Sans"/>
                          <a:sym typeface="Open Sans"/>
                        </a:rPr>
                        <a:t>] List all assumptions you have made about the prototype</a:t>
                      </a:r>
                      <a:r>
                        <a:rPr lang="en" sz="1200" b="1" i="1" dirty="0">
                          <a:latin typeface="Open Sans"/>
                          <a:ea typeface="Open Sans"/>
                          <a:cs typeface="Open Sans"/>
                          <a:sym typeface="Open Sans"/>
                        </a:rPr>
                        <a:t> </a:t>
                      </a:r>
                      <a:r>
                        <a:rPr lang="en" sz="1200" dirty="0">
                          <a:latin typeface="Open Sans"/>
                          <a:ea typeface="Open Sans"/>
                          <a:cs typeface="Open Sans"/>
                          <a:sym typeface="Open Sans"/>
                        </a:rPr>
                        <a:t>   </a:t>
                      </a:r>
                      <a:endParaRPr sz="1000" i="1" dirty="0">
                        <a:latin typeface="Open Sans"/>
                        <a:ea typeface="Open Sans"/>
                        <a:cs typeface="Open Sans"/>
                        <a:sym typeface="Open Sans"/>
                      </a:endParaRPr>
                    </a:p>
                    <a:p>
                      <a:pPr marL="457200" lvl="0" indent="-292100" algn="l" rtl="0">
                        <a:spcBef>
                          <a:spcPts val="0"/>
                        </a:spcBef>
                        <a:spcAft>
                          <a:spcPts val="0"/>
                        </a:spcAft>
                        <a:buSzPts val="1000"/>
                        <a:buFont typeface="Open Sans"/>
                        <a:buChar char="●"/>
                      </a:pPr>
                      <a:r>
                        <a:rPr lang="en" sz="1000" dirty="0">
                          <a:latin typeface="Open Sans"/>
                          <a:ea typeface="Open Sans"/>
                          <a:cs typeface="Open Sans"/>
                          <a:sym typeface="Open Sans"/>
                        </a:rPr>
                        <a:t> </a:t>
                      </a:r>
                      <a:endParaRPr sz="1000" dirty="0">
                        <a:latin typeface="Open Sans"/>
                        <a:ea typeface="Open Sans"/>
                        <a:cs typeface="Open Sans"/>
                        <a:sym typeface="Open Sans"/>
                      </a:endParaRPr>
                    </a:p>
                    <a:p>
                      <a:pPr marL="457200" lvl="0" indent="-292100" algn="l" rtl="0">
                        <a:spcBef>
                          <a:spcPts val="0"/>
                        </a:spcBef>
                        <a:spcAft>
                          <a:spcPts val="0"/>
                        </a:spcAft>
                        <a:buSzPts val="1000"/>
                        <a:buFont typeface="Open Sans"/>
                        <a:buChar char="●"/>
                      </a:pPr>
                      <a:r>
                        <a:rPr lang="en" sz="1000" dirty="0">
                          <a:latin typeface="Open Sans"/>
                          <a:ea typeface="Open Sans"/>
                          <a:cs typeface="Open Sans"/>
                          <a:sym typeface="Open Sans"/>
                        </a:rPr>
                        <a:t> </a:t>
                      </a:r>
                      <a:endParaRPr sz="1000" dirty="0">
                        <a:latin typeface="Open Sans"/>
                        <a:ea typeface="Open Sans"/>
                        <a:cs typeface="Open Sans"/>
                        <a:sym typeface="Open Sans"/>
                      </a:endParaRPr>
                    </a:p>
                    <a:p>
                      <a:pPr marL="457200" lvl="0" indent="-292100" algn="l" rtl="0">
                        <a:spcBef>
                          <a:spcPts val="0"/>
                        </a:spcBef>
                        <a:spcAft>
                          <a:spcPts val="0"/>
                        </a:spcAft>
                        <a:buSzPts val="1000"/>
                        <a:buFont typeface="Open Sans"/>
                        <a:buChar char="●"/>
                      </a:pPr>
                      <a:endParaRPr sz="1000" dirty="0">
                        <a:latin typeface="Open Sans"/>
                        <a:ea typeface="Open Sans"/>
                        <a:cs typeface="Open Sans"/>
                        <a:sym typeface="Open Sans"/>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a:solidFill>
                            <a:srgbClr val="FFFFFF"/>
                          </a:solidFill>
                        </a:rPr>
                        <a:t>Tasks</a:t>
                      </a:r>
                      <a:endParaRPr>
                        <a:solidFill>
                          <a:srgbClr val="FFFFFF"/>
                        </a:solidFill>
                      </a:endParaRPr>
                    </a:p>
                    <a:p>
                      <a:pPr marL="457200" lvl="0" indent="-292100" algn="l" rtl="0">
                        <a:spcBef>
                          <a:spcPts val="0"/>
                        </a:spcBef>
                        <a:spcAft>
                          <a:spcPts val="0"/>
                        </a:spcAft>
                        <a:buClr>
                          <a:srgbClr val="FFFFFF"/>
                        </a:buClr>
                        <a:buSzPts val="1000"/>
                        <a:buChar char="●"/>
                      </a:pPr>
                      <a:r>
                        <a:rPr lang="en" sz="1000">
                          <a:solidFill>
                            <a:srgbClr val="FFFFFF"/>
                          </a:solidFill>
                        </a:rPr>
                        <a:t>What are the tasks that a user can complete in the prototype?</a:t>
                      </a:r>
                      <a:endParaRPr sz="1000">
                        <a:solidFill>
                          <a:srgbClr val="FFFFFF"/>
                        </a:solidFill>
                      </a:endParaRPr>
                    </a:p>
                    <a:p>
                      <a:pPr marL="0" lvl="0" indent="0" algn="l" rtl="0">
                        <a:spcBef>
                          <a:spcPts val="0"/>
                        </a:spcBef>
                        <a:spcAft>
                          <a:spcPts val="0"/>
                        </a:spcAft>
                        <a:buNone/>
                      </a:pPr>
                      <a:endParaRPr>
                        <a:solidFill>
                          <a:srgbClr val="FFFFFF"/>
                        </a:solidFill>
                      </a:endParaRPr>
                    </a:p>
                    <a:p>
                      <a:pPr marL="0" lvl="0" indent="0" algn="l" rtl="0">
                        <a:spcBef>
                          <a:spcPts val="0"/>
                        </a:spcBef>
                        <a:spcAft>
                          <a:spcPts val="0"/>
                        </a:spcAft>
                        <a:buNone/>
                      </a:pPr>
                      <a:endParaRPr>
                        <a:solidFill>
                          <a:srgbClr val="FFFFFF"/>
                        </a:solidFill>
                      </a:endParaRPr>
                    </a:p>
                    <a:p>
                      <a:pPr marL="0" lvl="0" indent="0" algn="l" rtl="0">
                        <a:spcBef>
                          <a:spcPts val="0"/>
                        </a:spcBef>
                        <a:spcAft>
                          <a:spcPts val="0"/>
                        </a:spcAft>
                        <a:buNone/>
                      </a:pPr>
                      <a:endParaRPr>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lnSpc>
                          <a:spcPct val="115000"/>
                        </a:lnSpc>
                        <a:spcBef>
                          <a:spcPts val="700"/>
                        </a:spcBef>
                        <a:spcAft>
                          <a:spcPts val="0"/>
                        </a:spcAft>
                        <a:buNone/>
                      </a:pPr>
                      <a:r>
                        <a:rPr lang="en" sz="1200" dirty="0">
                          <a:solidFill>
                            <a:srgbClr val="9E9E9E"/>
                          </a:solidFill>
                          <a:latin typeface="Open Sans"/>
                          <a:ea typeface="Open Sans"/>
                          <a:cs typeface="Open Sans"/>
                          <a:sym typeface="Open Sans"/>
                        </a:rPr>
                        <a:t>[</a:t>
                      </a:r>
                      <a:r>
                        <a:rPr lang="en" sz="1200" b="1" dirty="0">
                          <a:solidFill>
                            <a:srgbClr val="9E9E9E"/>
                          </a:solidFill>
                          <a:latin typeface="Open Sans"/>
                          <a:ea typeface="Open Sans"/>
                          <a:cs typeface="Open Sans"/>
                          <a:sym typeface="Open Sans"/>
                        </a:rPr>
                        <a:t>Remove help text before you submit</a:t>
                      </a:r>
                      <a:r>
                        <a:rPr lang="en" sz="1200" dirty="0">
                          <a:solidFill>
                            <a:srgbClr val="9E9E9E"/>
                          </a:solidFill>
                          <a:latin typeface="Open Sans"/>
                          <a:ea typeface="Open Sans"/>
                          <a:cs typeface="Open Sans"/>
                          <a:sym typeface="Open Sans"/>
                        </a:rPr>
                        <a:t>] Describe the flows/tasks that a user can complete in the prototype</a:t>
                      </a:r>
                      <a:r>
                        <a:rPr lang="en" sz="1200" b="1" i="1" dirty="0">
                          <a:latin typeface="Open Sans"/>
                          <a:ea typeface="Open Sans"/>
                          <a:cs typeface="Open Sans"/>
                          <a:sym typeface="Open Sans"/>
                        </a:rPr>
                        <a:t> </a:t>
                      </a:r>
                      <a:r>
                        <a:rPr lang="en" sz="1200" dirty="0">
                          <a:latin typeface="Open Sans"/>
                          <a:ea typeface="Open Sans"/>
                          <a:cs typeface="Open Sans"/>
                          <a:sym typeface="Open Sans"/>
                        </a:rPr>
                        <a:t>   </a:t>
                      </a:r>
                      <a:endParaRPr sz="1000" i="1" dirty="0">
                        <a:latin typeface="Open Sans"/>
                        <a:ea typeface="Open Sans"/>
                        <a:cs typeface="Open Sans"/>
                        <a:sym typeface="Open Sans"/>
                      </a:endParaRPr>
                    </a:p>
                    <a:p>
                      <a:pPr marL="457200" lvl="0" indent="-292100" algn="l" rtl="0">
                        <a:spcBef>
                          <a:spcPts val="0"/>
                        </a:spcBef>
                        <a:spcAft>
                          <a:spcPts val="0"/>
                        </a:spcAft>
                        <a:buSzPts val="1000"/>
                        <a:buFont typeface="Open Sans"/>
                        <a:buChar char="●"/>
                      </a:pPr>
                      <a:r>
                        <a:rPr lang="en" sz="1000" dirty="0">
                          <a:latin typeface="Open Sans"/>
                          <a:ea typeface="Open Sans"/>
                          <a:cs typeface="Open Sans"/>
                          <a:sym typeface="Open Sans"/>
                        </a:rPr>
                        <a:t> </a:t>
                      </a:r>
                      <a:endParaRPr sz="1000" dirty="0">
                        <a:latin typeface="Open Sans"/>
                        <a:ea typeface="Open Sans"/>
                        <a:cs typeface="Open Sans"/>
                        <a:sym typeface="Open Sans"/>
                      </a:endParaRPr>
                    </a:p>
                    <a:p>
                      <a:pPr marL="457200" lvl="0" indent="-292100" algn="l" rtl="0">
                        <a:spcBef>
                          <a:spcPts val="0"/>
                        </a:spcBef>
                        <a:spcAft>
                          <a:spcPts val="0"/>
                        </a:spcAft>
                        <a:buSzPts val="1000"/>
                        <a:buFont typeface="Open Sans"/>
                        <a:buChar char="●"/>
                      </a:pPr>
                      <a:r>
                        <a:rPr lang="en" sz="1000" dirty="0">
                          <a:latin typeface="Open Sans"/>
                          <a:ea typeface="Open Sans"/>
                          <a:cs typeface="Open Sans"/>
                          <a:sym typeface="Open Sans"/>
                        </a:rPr>
                        <a:t> </a:t>
                      </a:r>
                      <a:endParaRPr sz="1000" dirty="0">
                        <a:latin typeface="Open Sans"/>
                        <a:ea typeface="Open Sans"/>
                        <a:cs typeface="Open Sans"/>
                        <a:sym typeface="Open Sans"/>
                      </a:endParaRPr>
                    </a:p>
                    <a:p>
                      <a:pPr marL="457200" lvl="0" indent="-292100" algn="l" rtl="0">
                        <a:spcBef>
                          <a:spcPts val="0"/>
                        </a:spcBef>
                        <a:spcAft>
                          <a:spcPts val="0"/>
                        </a:spcAft>
                        <a:buSzPts val="1000"/>
                        <a:buFont typeface="Open Sans"/>
                        <a:buChar char="●"/>
                      </a:pPr>
                      <a:endParaRPr sz="1000" dirty="0">
                        <a:latin typeface="Open Sans"/>
                        <a:ea typeface="Open Sans"/>
                        <a:cs typeface="Open Sans"/>
                        <a:sym typeface="Open Sans"/>
                      </a:endParaRPr>
                    </a:p>
                    <a:p>
                      <a:pPr marL="457200" lvl="0" indent="-292100" algn="l" rtl="0">
                        <a:spcBef>
                          <a:spcPts val="0"/>
                        </a:spcBef>
                        <a:spcAft>
                          <a:spcPts val="0"/>
                        </a:spcAft>
                        <a:buSzPts val="1000"/>
                        <a:buFont typeface="Open Sans"/>
                        <a:buChar char="●"/>
                      </a:pPr>
                      <a:endParaRPr sz="1000" i="1"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Google Shape;392;p61"/>
          <p:cNvSpPr txBox="1">
            <a:spLocks noGrp="1"/>
          </p:cNvSpPr>
          <p:nvPr>
            <p:ph type="title"/>
          </p:nvPr>
        </p:nvSpPr>
        <p:spPr>
          <a:xfrm>
            <a:off x="457200" y="1295400"/>
            <a:ext cx="8229600" cy="139080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FFFFFF"/>
              </a:buClr>
              <a:buFont typeface="Open Sans"/>
              <a:buNone/>
            </a:pPr>
            <a:r>
              <a:rPr lang="en"/>
              <a:t>Validate</a:t>
            </a:r>
            <a:endParaRPr sz="500"/>
          </a:p>
        </p:txBody>
      </p:sp>
      <p:sp>
        <p:nvSpPr>
          <p:cNvPr id="394" name="Google Shape;394;p61"/>
          <p:cNvSpPr txBox="1"/>
          <p:nvPr/>
        </p:nvSpPr>
        <p:spPr>
          <a:xfrm>
            <a:off x="491150" y="2275450"/>
            <a:ext cx="7169100" cy="92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latin typeface="Open Sans"/>
                <a:ea typeface="Open Sans"/>
                <a:cs typeface="Open Sans"/>
                <a:sym typeface="Open Sans"/>
              </a:rPr>
              <a:t>Users will go through your prototype and provide feedback on your concept. This is also an opportunity to have an engineering feasibility discussion</a:t>
            </a:r>
            <a:endParaRPr>
              <a:solidFill>
                <a:srgbClr val="FFFFFF"/>
              </a:solidFill>
              <a:latin typeface="Open Sans"/>
              <a:ea typeface="Open Sans"/>
              <a:cs typeface="Open Sans"/>
              <a:sym typeface="Open Sans"/>
            </a:endParaRPr>
          </a:p>
        </p:txBody>
      </p:sp>
    </p:spTree>
  </p:cSld>
  <p:clrMapOvr>
    <a:masterClrMapping/>
  </p:clrMapOvr>
  <p:transition>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98"/>
        <p:cNvGrpSpPr/>
        <p:nvPr/>
      </p:nvGrpSpPr>
      <p:grpSpPr>
        <a:xfrm>
          <a:off x="0" y="0"/>
          <a:ext cx="0" cy="0"/>
          <a:chOff x="0" y="0"/>
          <a:chExt cx="0" cy="0"/>
        </a:xfrm>
      </p:grpSpPr>
      <p:sp>
        <p:nvSpPr>
          <p:cNvPr id="399" name="Google Shape;399;p62"/>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Create a Research Plan</a:t>
            </a:r>
            <a:endParaRPr sz="3200"/>
          </a:p>
        </p:txBody>
      </p:sp>
      <p:sp>
        <p:nvSpPr>
          <p:cNvPr id="400" name="Google Shape;400;p62"/>
          <p:cNvSpPr txBox="1">
            <a:spLocks noGrp="1"/>
          </p:cNvSpPr>
          <p:nvPr>
            <p:ph type="body" idx="1"/>
          </p:nvPr>
        </p:nvSpPr>
        <p:spPr>
          <a:xfrm>
            <a:off x="311700" y="923875"/>
            <a:ext cx="8520600" cy="31908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r>
              <a:rPr lang="en" sz="1200" dirty="0">
                <a:solidFill>
                  <a:srgbClr val="000000"/>
                </a:solidFill>
              </a:rPr>
              <a:t>We’re also going to get ready to talk to users about your prototype.</a:t>
            </a:r>
            <a:endParaRPr sz="1200" dirty="0">
              <a:solidFill>
                <a:srgbClr val="000000"/>
              </a:solidFill>
            </a:endParaRPr>
          </a:p>
          <a:p>
            <a:pPr marL="114300" lvl="0" indent="0" algn="l" rtl="0">
              <a:lnSpc>
                <a:spcPct val="115000"/>
              </a:lnSpc>
              <a:spcBef>
                <a:spcPts val="700"/>
              </a:spcBef>
              <a:spcAft>
                <a:spcPts val="0"/>
              </a:spcAft>
              <a:buNone/>
            </a:pPr>
            <a:endParaRPr sz="1200" dirty="0">
              <a:solidFill>
                <a:srgbClr val="000000"/>
              </a:solidFill>
            </a:endParaRPr>
          </a:p>
          <a:p>
            <a:pPr marL="114300" lvl="0" indent="0" algn="l" rtl="0">
              <a:lnSpc>
                <a:spcPct val="115000"/>
              </a:lnSpc>
              <a:spcBef>
                <a:spcPts val="700"/>
              </a:spcBef>
              <a:spcAft>
                <a:spcPts val="0"/>
              </a:spcAft>
              <a:buNone/>
            </a:pPr>
            <a:r>
              <a:rPr lang="en" sz="1200" dirty="0">
                <a:solidFill>
                  <a:srgbClr val="000000"/>
                </a:solidFill>
              </a:rPr>
              <a:t>Here’s what you need to do:</a:t>
            </a:r>
            <a:endParaRPr sz="1200" dirty="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dirty="0">
                <a:solidFill>
                  <a:srgbClr val="000000"/>
                </a:solidFill>
              </a:rPr>
              <a:t>Create a research plan</a:t>
            </a:r>
            <a:endParaRPr sz="1200" dirty="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dirty="0">
                <a:solidFill>
                  <a:srgbClr val="000000"/>
                </a:solidFill>
              </a:rPr>
              <a:t>Identify your target user</a:t>
            </a:r>
            <a:endParaRPr sz="1200" dirty="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dirty="0">
                <a:solidFill>
                  <a:srgbClr val="000000"/>
                </a:solidFill>
              </a:rPr>
              <a:t>Map out the flow of the interview </a:t>
            </a:r>
            <a:endParaRPr sz="1200" dirty="0">
              <a:solidFill>
                <a:srgbClr val="000000"/>
              </a:solidFill>
            </a:endParaRPr>
          </a:p>
          <a:p>
            <a:pPr marL="1371600" lvl="2" indent="-304800" algn="l" rtl="0">
              <a:lnSpc>
                <a:spcPct val="115000"/>
              </a:lnSpc>
              <a:spcBef>
                <a:spcPts val="0"/>
              </a:spcBef>
              <a:spcAft>
                <a:spcPts val="0"/>
              </a:spcAft>
              <a:buClr>
                <a:srgbClr val="000000"/>
              </a:buClr>
              <a:buSzPts val="1200"/>
              <a:buChar char="■"/>
            </a:pPr>
            <a:r>
              <a:rPr lang="en" sz="1200" dirty="0">
                <a:solidFill>
                  <a:srgbClr val="000000"/>
                </a:solidFill>
              </a:rPr>
              <a:t>Intro</a:t>
            </a:r>
            <a:endParaRPr sz="1200" dirty="0">
              <a:solidFill>
                <a:srgbClr val="000000"/>
              </a:solidFill>
            </a:endParaRPr>
          </a:p>
          <a:p>
            <a:pPr marL="1371600" lvl="2" indent="-304800" algn="l" rtl="0">
              <a:lnSpc>
                <a:spcPct val="115000"/>
              </a:lnSpc>
              <a:spcBef>
                <a:spcPts val="0"/>
              </a:spcBef>
              <a:spcAft>
                <a:spcPts val="0"/>
              </a:spcAft>
              <a:buClr>
                <a:srgbClr val="000000"/>
              </a:buClr>
              <a:buSzPts val="1200"/>
              <a:buChar char="■"/>
            </a:pPr>
            <a:r>
              <a:rPr lang="en" sz="1200" dirty="0">
                <a:solidFill>
                  <a:srgbClr val="000000"/>
                </a:solidFill>
              </a:rPr>
              <a:t>Background information</a:t>
            </a:r>
            <a:endParaRPr sz="1200" dirty="0">
              <a:solidFill>
                <a:srgbClr val="000000"/>
              </a:solidFill>
            </a:endParaRPr>
          </a:p>
          <a:p>
            <a:pPr marL="1371600" lvl="2" indent="-304800" algn="l" rtl="0">
              <a:lnSpc>
                <a:spcPct val="115000"/>
              </a:lnSpc>
              <a:spcBef>
                <a:spcPts val="0"/>
              </a:spcBef>
              <a:spcAft>
                <a:spcPts val="0"/>
              </a:spcAft>
              <a:buClr>
                <a:srgbClr val="000000"/>
              </a:buClr>
              <a:buSzPts val="1200"/>
              <a:buChar char="■"/>
            </a:pPr>
            <a:r>
              <a:rPr lang="en" sz="1200" dirty="0">
                <a:solidFill>
                  <a:srgbClr val="000000"/>
                </a:solidFill>
              </a:rPr>
              <a:t>Tasks</a:t>
            </a:r>
            <a:endParaRPr sz="1200" dirty="0">
              <a:solidFill>
                <a:srgbClr val="000000"/>
              </a:solidFill>
            </a:endParaRPr>
          </a:p>
          <a:p>
            <a:pPr marL="1371600" lvl="2" indent="-304800" algn="l" rtl="0">
              <a:lnSpc>
                <a:spcPct val="115000"/>
              </a:lnSpc>
              <a:spcBef>
                <a:spcPts val="0"/>
              </a:spcBef>
              <a:spcAft>
                <a:spcPts val="0"/>
              </a:spcAft>
              <a:buClr>
                <a:srgbClr val="000000"/>
              </a:buClr>
              <a:buSzPts val="1200"/>
              <a:buChar char="■"/>
            </a:pPr>
            <a:r>
              <a:rPr lang="en" sz="1200" dirty="0">
                <a:solidFill>
                  <a:srgbClr val="000000"/>
                </a:solidFill>
              </a:rPr>
              <a:t>Wrap Up</a:t>
            </a:r>
            <a:endParaRPr sz="1200" dirty="0">
              <a:solidFill>
                <a:srgbClr val="000000"/>
              </a:solidFill>
            </a:endParaRPr>
          </a:p>
          <a:p>
            <a:pPr marL="0" lvl="0" indent="0" algn="l" rtl="0">
              <a:lnSpc>
                <a:spcPct val="115000"/>
              </a:lnSpc>
              <a:spcBef>
                <a:spcPts val="700"/>
              </a:spcBef>
              <a:spcAft>
                <a:spcPts val="0"/>
              </a:spcAft>
              <a:buNone/>
            </a:pPr>
            <a:endParaRPr sz="1200" dirty="0">
              <a:solidFill>
                <a:srgbClr val="000000"/>
              </a:solidFill>
            </a:endParaRPr>
          </a:p>
          <a:p>
            <a:pPr marL="0" lvl="0" indent="0">
              <a:lnSpc>
                <a:spcPct val="115000"/>
              </a:lnSpc>
              <a:spcBef>
                <a:spcPts val="700"/>
              </a:spcBef>
            </a:pPr>
            <a:r>
              <a:rPr lang="en-US" sz="1200" dirty="0">
                <a:solidFill>
                  <a:srgbClr val="000000"/>
                </a:solidFill>
              </a:rPr>
              <a:t>You can use the Design Sprint Research Plan Template on the next two slides to help you get started. Add more slides as needed.</a:t>
            </a:r>
            <a:endParaRPr sz="1200" dirty="0">
              <a:solidFill>
                <a:srgbClr val="000000"/>
              </a:solidFill>
            </a:endParaRPr>
          </a:p>
        </p:txBody>
      </p:sp>
      <p:grpSp>
        <p:nvGrpSpPr>
          <p:cNvPr id="401" name="Google Shape;401;p62"/>
          <p:cNvGrpSpPr/>
          <p:nvPr/>
        </p:nvGrpSpPr>
        <p:grpSpPr>
          <a:xfrm>
            <a:off x="7323300" y="-248449"/>
            <a:ext cx="2056105" cy="1872049"/>
            <a:chOff x="7323300" y="-248449"/>
            <a:chExt cx="2056105" cy="1872049"/>
          </a:xfrm>
        </p:grpSpPr>
        <p:sp>
          <p:nvSpPr>
            <p:cNvPr id="402" name="Google Shape;402;p62"/>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62"/>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26FD03D-B645-8444-AF45-7A884798817D}"/>
              </a:ext>
            </a:extLst>
          </p:cNvPr>
          <p:cNvSpPr>
            <a:spLocks noGrp="1"/>
          </p:cNvSpPr>
          <p:nvPr>
            <p:ph type="title"/>
          </p:nvPr>
        </p:nvSpPr>
        <p:spPr>
          <a:xfrm>
            <a:off x="311700" y="445025"/>
            <a:ext cx="5762529" cy="572700"/>
          </a:xfrm>
        </p:spPr>
        <p:txBody>
          <a:bodyPr/>
          <a:lstStyle/>
          <a:p>
            <a:r>
              <a:rPr lang="en-US" dirty="0"/>
              <a:t>[PROJECT NAME] Research Plan</a:t>
            </a:r>
          </a:p>
        </p:txBody>
      </p:sp>
      <p:sp>
        <p:nvSpPr>
          <p:cNvPr id="8" name="Text Placeholder 7">
            <a:extLst>
              <a:ext uri="{FF2B5EF4-FFF2-40B4-BE49-F238E27FC236}">
                <a16:creationId xmlns:a16="http://schemas.microsoft.com/office/drawing/2014/main" id="{86702795-FD03-624D-94EC-592F17403ED4}"/>
              </a:ext>
            </a:extLst>
          </p:cNvPr>
          <p:cNvSpPr>
            <a:spLocks noGrp="1"/>
          </p:cNvSpPr>
          <p:nvPr>
            <p:ph type="body" idx="1"/>
          </p:nvPr>
        </p:nvSpPr>
        <p:spPr/>
        <p:txBody>
          <a:bodyPr/>
          <a:lstStyle/>
          <a:p>
            <a:pPr marL="114300" indent="0">
              <a:buNone/>
            </a:pPr>
            <a:r>
              <a:rPr lang="en-US" sz="1200" b="1" dirty="0">
                <a:solidFill>
                  <a:srgbClr val="9E9E9E"/>
                </a:solidFill>
                <a:latin typeface="Open Sans"/>
                <a:ea typeface="Open Sans"/>
                <a:cs typeface="Open Sans"/>
              </a:rPr>
              <a:t>Objectives</a:t>
            </a:r>
          </a:p>
          <a:p>
            <a:pPr marL="114300" indent="0">
              <a:buNone/>
            </a:pPr>
            <a:r>
              <a:rPr lang="en-US" sz="1200" dirty="0">
                <a:solidFill>
                  <a:srgbClr val="9E9E9E"/>
                </a:solidFill>
                <a:latin typeface="Open Sans"/>
                <a:ea typeface="Open Sans"/>
                <a:cs typeface="Open Sans"/>
              </a:rPr>
              <a:t>[What are the key research questions you are trying to answer?]</a:t>
            </a:r>
          </a:p>
          <a:p>
            <a:pPr marL="114300" indent="0">
              <a:buNone/>
            </a:pPr>
            <a:endParaRPr lang="en-US" sz="1200" b="1" dirty="0">
              <a:solidFill>
                <a:srgbClr val="9E9E9E"/>
              </a:solidFill>
              <a:latin typeface="Open Sans"/>
              <a:ea typeface="Open Sans"/>
              <a:cs typeface="Open Sans"/>
            </a:endParaRPr>
          </a:p>
          <a:p>
            <a:pPr marL="114300" indent="0">
              <a:buNone/>
            </a:pPr>
            <a:r>
              <a:rPr lang="en-US" sz="1200" b="1" dirty="0">
                <a:solidFill>
                  <a:srgbClr val="9E9E9E"/>
                </a:solidFill>
                <a:latin typeface="Open Sans"/>
                <a:ea typeface="Open Sans"/>
                <a:cs typeface="Open Sans"/>
              </a:rPr>
              <a:t>Methodology</a:t>
            </a:r>
          </a:p>
          <a:p>
            <a:pPr marL="114300" indent="0">
              <a:buNone/>
            </a:pPr>
            <a:r>
              <a:rPr lang="en-US" sz="1200" dirty="0">
                <a:solidFill>
                  <a:srgbClr val="9E9E9E"/>
                </a:solidFill>
                <a:latin typeface="Open Sans"/>
                <a:ea typeface="Open Sans"/>
                <a:cs typeface="Open Sans"/>
              </a:rPr>
              <a:t>[How will the sessions be conducted?]</a:t>
            </a:r>
          </a:p>
          <a:p>
            <a:pPr marL="114300" indent="0">
              <a:buNone/>
            </a:pPr>
            <a:endParaRPr lang="en-US" sz="1200" b="1" dirty="0">
              <a:solidFill>
                <a:srgbClr val="9E9E9E"/>
              </a:solidFill>
              <a:latin typeface="Open Sans"/>
              <a:ea typeface="Open Sans"/>
              <a:cs typeface="Open Sans"/>
            </a:endParaRPr>
          </a:p>
          <a:p>
            <a:pPr marL="114300" indent="0">
              <a:buNone/>
            </a:pPr>
            <a:r>
              <a:rPr lang="en-US" sz="1200" b="1" dirty="0">
                <a:solidFill>
                  <a:srgbClr val="9E9E9E"/>
                </a:solidFill>
                <a:latin typeface="Open Sans"/>
                <a:ea typeface="Open Sans"/>
                <a:cs typeface="Open Sans"/>
              </a:rPr>
              <a:t>Participants</a:t>
            </a:r>
          </a:p>
          <a:p>
            <a:pPr marL="114300" indent="0">
              <a:buNone/>
            </a:pPr>
            <a:r>
              <a:rPr lang="en-US" sz="1200" dirty="0">
                <a:solidFill>
                  <a:srgbClr val="9E9E9E"/>
                </a:solidFill>
                <a:latin typeface="Open Sans"/>
                <a:ea typeface="Open Sans"/>
                <a:cs typeface="Open Sans"/>
              </a:rPr>
              <a:t>[Who will be interviewed?]</a:t>
            </a:r>
          </a:p>
          <a:p>
            <a:pPr marL="114300" indent="0">
              <a:buNone/>
            </a:pPr>
            <a:endParaRPr lang="en-US" sz="1200" b="1" dirty="0">
              <a:solidFill>
                <a:srgbClr val="9E9E9E"/>
              </a:solidFill>
              <a:latin typeface="Open Sans"/>
              <a:ea typeface="Open Sans"/>
              <a:cs typeface="Open Sans"/>
            </a:endParaRPr>
          </a:p>
          <a:p>
            <a:endParaRPr lang="en-US" dirty="0"/>
          </a:p>
        </p:txBody>
      </p:sp>
      <p:sp>
        <p:nvSpPr>
          <p:cNvPr id="11" name="TextBox 10">
            <a:extLst>
              <a:ext uri="{FF2B5EF4-FFF2-40B4-BE49-F238E27FC236}">
                <a16:creationId xmlns:a16="http://schemas.microsoft.com/office/drawing/2014/main" id="{EA2B202C-59C0-8547-815D-47589253B3D9}"/>
              </a:ext>
            </a:extLst>
          </p:cNvPr>
          <p:cNvSpPr txBox="1"/>
          <p:nvPr/>
        </p:nvSpPr>
        <p:spPr>
          <a:xfrm>
            <a:off x="6161314" y="445025"/>
            <a:ext cx="2670986" cy="523220"/>
          </a:xfrm>
          <a:prstGeom prst="rect">
            <a:avLst/>
          </a:prstGeom>
          <a:noFill/>
        </p:spPr>
        <p:txBody>
          <a:bodyPr wrap="square" rtlCol="0">
            <a:spAutoFit/>
          </a:bodyPr>
          <a:lstStyle/>
          <a:p>
            <a:r>
              <a:rPr lang="en-US" dirty="0"/>
              <a:t>PM: [YOUR NAME]</a:t>
            </a:r>
          </a:p>
          <a:p>
            <a:r>
              <a:rPr lang="en-US" dirty="0"/>
              <a:t>STATUS: DRAFT</a:t>
            </a:r>
          </a:p>
        </p:txBody>
      </p:sp>
    </p:spTree>
    <p:extLst>
      <p:ext uri="{BB962C8B-B14F-4D97-AF65-F5344CB8AC3E}">
        <p14:creationId xmlns:p14="http://schemas.microsoft.com/office/powerpoint/2010/main" val="42665459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26FD03D-B645-8444-AF45-7A884798817D}"/>
              </a:ext>
            </a:extLst>
          </p:cNvPr>
          <p:cNvSpPr>
            <a:spLocks noGrp="1"/>
          </p:cNvSpPr>
          <p:nvPr>
            <p:ph type="title"/>
          </p:nvPr>
        </p:nvSpPr>
        <p:spPr>
          <a:xfrm>
            <a:off x="311700" y="445025"/>
            <a:ext cx="8520600" cy="572700"/>
          </a:xfrm>
        </p:spPr>
        <p:txBody>
          <a:bodyPr/>
          <a:lstStyle/>
          <a:p>
            <a:r>
              <a:rPr lang="en-US" dirty="0"/>
              <a:t>[PROJECT NAME]: Interview Sessions</a:t>
            </a:r>
          </a:p>
        </p:txBody>
      </p:sp>
      <p:sp>
        <p:nvSpPr>
          <p:cNvPr id="8" name="Text Placeholder 7">
            <a:extLst>
              <a:ext uri="{FF2B5EF4-FFF2-40B4-BE49-F238E27FC236}">
                <a16:creationId xmlns:a16="http://schemas.microsoft.com/office/drawing/2014/main" id="{86702795-FD03-624D-94EC-592F17403ED4}"/>
              </a:ext>
            </a:extLst>
          </p:cNvPr>
          <p:cNvSpPr>
            <a:spLocks noGrp="1"/>
          </p:cNvSpPr>
          <p:nvPr>
            <p:ph type="body" idx="1"/>
          </p:nvPr>
        </p:nvSpPr>
        <p:spPr/>
        <p:txBody>
          <a:bodyPr/>
          <a:lstStyle/>
          <a:p>
            <a:pPr marL="114300" indent="0">
              <a:buNone/>
            </a:pPr>
            <a:r>
              <a:rPr lang="en-US" sz="1200" b="1" dirty="0">
                <a:solidFill>
                  <a:srgbClr val="9E9E9E"/>
                </a:solidFill>
                <a:latin typeface="Open Sans"/>
                <a:ea typeface="Open Sans"/>
                <a:cs typeface="Open Sans"/>
              </a:rPr>
              <a:t>Introduction</a:t>
            </a:r>
          </a:p>
          <a:p>
            <a:pPr marL="114300" indent="0">
              <a:buNone/>
            </a:pPr>
            <a:r>
              <a:rPr lang="en-US" sz="1200" dirty="0">
                <a:solidFill>
                  <a:srgbClr val="9E9E9E"/>
                </a:solidFill>
                <a:latin typeface="Open Sans"/>
                <a:ea typeface="Open Sans"/>
                <a:cs typeface="Open Sans"/>
              </a:rPr>
              <a:t>[Overview of what a participant should expect from an interview, how the study will run, permission to record the session, any confidentiality disclaimers]</a:t>
            </a:r>
          </a:p>
          <a:p>
            <a:pPr marL="114300" indent="0">
              <a:buNone/>
            </a:pPr>
            <a:endParaRPr lang="en-US" sz="800" b="1" dirty="0">
              <a:solidFill>
                <a:srgbClr val="9E9E9E"/>
              </a:solidFill>
              <a:latin typeface="Open Sans"/>
              <a:ea typeface="Open Sans"/>
              <a:cs typeface="Open Sans"/>
            </a:endParaRPr>
          </a:p>
          <a:p>
            <a:pPr marL="114300" indent="0">
              <a:buNone/>
            </a:pPr>
            <a:r>
              <a:rPr lang="en-US" sz="1200" b="1" dirty="0">
                <a:solidFill>
                  <a:srgbClr val="9E9E9E"/>
                </a:solidFill>
                <a:latin typeface="Open Sans"/>
                <a:ea typeface="Open Sans"/>
                <a:cs typeface="Open Sans"/>
              </a:rPr>
              <a:t>Background Questions</a:t>
            </a:r>
          </a:p>
          <a:p>
            <a:pPr marL="114300" indent="0">
              <a:buNone/>
            </a:pPr>
            <a:r>
              <a:rPr lang="en-US" sz="1200" b="1" dirty="0">
                <a:solidFill>
                  <a:srgbClr val="9E9E9E"/>
                </a:solidFill>
                <a:latin typeface="Open Sans"/>
                <a:ea typeface="Open Sans"/>
                <a:cs typeface="Open Sans"/>
              </a:rPr>
              <a:t>[</a:t>
            </a:r>
            <a:r>
              <a:rPr lang="en-US" sz="1200" dirty="0">
                <a:solidFill>
                  <a:srgbClr val="9E9E9E"/>
                </a:solidFill>
                <a:latin typeface="Open Sans"/>
                <a:ea typeface="Open Sans"/>
                <a:cs typeface="Open Sans"/>
              </a:rPr>
              <a:t>Questions that we want to know about the user before we get started]</a:t>
            </a:r>
          </a:p>
          <a:p>
            <a:pPr marL="114300" indent="0">
              <a:buNone/>
            </a:pPr>
            <a:endParaRPr lang="en-US" sz="800" b="1" dirty="0">
              <a:solidFill>
                <a:srgbClr val="9E9E9E"/>
              </a:solidFill>
              <a:latin typeface="Open Sans"/>
              <a:ea typeface="Open Sans"/>
              <a:cs typeface="Open Sans"/>
            </a:endParaRPr>
          </a:p>
          <a:p>
            <a:pPr marL="114300" indent="0">
              <a:buNone/>
            </a:pPr>
            <a:r>
              <a:rPr lang="en-US" sz="1200" b="1" dirty="0">
                <a:solidFill>
                  <a:srgbClr val="9E9E9E"/>
                </a:solidFill>
                <a:latin typeface="Open Sans"/>
                <a:ea typeface="Open Sans"/>
                <a:cs typeface="Open Sans"/>
              </a:rPr>
              <a:t>Tasks</a:t>
            </a:r>
          </a:p>
          <a:p>
            <a:pPr marL="114300" indent="0">
              <a:buNone/>
            </a:pPr>
            <a:r>
              <a:rPr lang="en-US" sz="1200" dirty="0">
                <a:solidFill>
                  <a:srgbClr val="9E9E9E"/>
                </a:solidFill>
                <a:latin typeface="Open Sans"/>
                <a:ea typeface="Open Sans"/>
                <a:cs typeface="Open Sans"/>
              </a:rPr>
              <a:t>[Disclaimers: Prototype-- not everything may work. You’re not being tested. Want your feedback on what we’ve built. Please think out loud]</a:t>
            </a:r>
          </a:p>
          <a:p>
            <a:pPr marL="114300" indent="0">
              <a:buNone/>
            </a:pPr>
            <a:r>
              <a:rPr lang="en-US" sz="800" b="1" dirty="0">
                <a:solidFill>
                  <a:srgbClr val="9E9E9E"/>
                </a:solidFill>
                <a:latin typeface="Open Sans"/>
                <a:ea typeface="Open Sans"/>
                <a:cs typeface="Open Sans"/>
              </a:rPr>
              <a:t> </a:t>
            </a:r>
          </a:p>
          <a:p>
            <a:pPr marL="114300" indent="0">
              <a:buNone/>
            </a:pPr>
            <a:r>
              <a:rPr lang="en-US" sz="1200" b="1" dirty="0">
                <a:solidFill>
                  <a:srgbClr val="9E9E9E"/>
                </a:solidFill>
                <a:latin typeface="Open Sans"/>
                <a:ea typeface="Open Sans"/>
                <a:cs typeface="Open Sans"/>
              </a:rPr>
              <a:t>Task 1</a:t>
            </a:r>
          </a:p>
          <a:p>
            <a:pPr marL="114300" indent="0">
              <a:buNone/>
            </a:pPr>
            <a:r>
              <a:rPr lang="en-US" sz="1200" dirty="0">
                <a:solidFill>
                  <a:srgbClr val="9E9E9E"/>
                </a:solidFill>
                <a:latin typeface="Open Sans"/>
                <a:ea typeface="Open Sans"/>
                <a:cs typeface="Open Sans"/>
              </a:rPr>
              <a:t>[Scenario to give user. Follow up questions]</a:t>
            </a:r>
          </a:p>
          <a:p>
            <a:pPr marL="114300" indent="0">
              <a:buNone/>
            </a:pPr>
            <a:r>
              <a:rPr lang="en-US" sz="800" dirty="0">
                <a:solidFill>
                  <a:srgbClr val="9E9E9E"/>
                </a:solidFill>
                <a:latin typeface="Open Sans"/>
                <a:ea typeface="Open Sans"/>
                <a:cs typeface="Open Sans"/>
              </a:rPr>
              <a:t> </a:t>
            </a:r>
          </a:p>
          <a:p>
            <a:pPr marL="114300" indent="0">
              <a:buNone/>
            </a:pPr>
            <a:r>
              <a:rPr lang="en-US" sz="1200" b="1" dirty="0">
                <a:solidFill>
                  <a:srgbClr val="9E9E9E"/>
                </a:solidFill>
                <a:latin typeface="Open Sans"/>
                <a:ea typeface="Open Sans"/>
                <a:cs typeface="Open Sans"/>
              </a:rPr>
              <a:t>Task 2</a:t>
            </a:r>
          </a:p>
          <a:p>
            <a:pPr marL="114300" indent="0">
              <a:buNone/>
            </a:pPr>
            <a:r>
              <a:rPr lang="en-US" sz="1200" dirty="0">
                <a:solidFill>
                  <a:srgbClr val="9E9E9E"/>
                </a:solidFill>
                <a:latin typeface="Open Sans"/>
                <a:ea typeface="Open Sans"/>
                <a:cs typeface="Open Sans"/>
              </a:rPr>
              <a:t>[Scenario to give user. Follow up questions]</a:t>
            </a:r>
          </a:p>
          <a:p>
            <a:pPr marL="114300" indent="0">
              <a:buNone/>
            </a:pPr>
            <a:r>
              <a:rPr lang="en-US" sz="800" dirty="0">
                <a:solidFill>
                  <a:srgbClr val="9E9E9E"/>
                </a:solidFill>
                <a:latin typeface="Open Sans"/>
                <a:ea typeface="Open Sans"/>
                <a:cs typeface="Open Sans"/>
              </a:rPr>
              <a:t> </a:t>
            </a:r>
          </a:p>
          <a:p>
            <a:pPr marL="114300" indent="0">
              <a:buNone/>
            </a:pPr>
            <a:r>
              <a:rPr lang="en-US" sz="1200" b="1" dirty="0">
                <a:solidFill>
                  <a:srgbClr val="9E9E9E"/>
                </a:solidFill>
                <a:latin typeface="Open Sans"/>
                <a:ea typeface="Open Sans"/>
                <a:cs typeface="Open Sans"/>
              </a:rPr>
              <a:t>Wrap Up</a:t>
            </a:r>
          </a:p>
          <a:p>
            <a:pPr marL="114300" indent="0">
              <a:buNone/>
            </a:pPr>
            <a:r>
              <a:rPr lang="en-US" sz="1200" dirty="0">
                <a:solidFill>
                  <a:srgbClr val="9E9E9E"/>
                </a:solidFill>
                <a:latin typeface="Open Sans"/>
                <a:ea typeface="Open Sans"/>
                <a:cs typeface="Open Sans"/>
              </a:rPr>
              <a:t>[Overall feedback. Would you use it? How would you make it better?] [Thank you]</a:t>
            </a:r>
          </a:p>
          <a:p>
            <a:pPr marL="114300" indent="0">
              <a:buNone/>
            </a:pPr>
            <a:endParaRPr lang="en-US" sz="1200" b="1" dirty="0">
              <a:solidFill>
                <a:srgbClr val="9E9E9E"/>
              </a:solidFill>
              <a:latin typeface="Open Sans"/>
              <a:ea typeface="Open Sans"/>
              <a:cs typeface="Open Sans"/>
            </a:endParaRPr>
          </a:p>
          <a:p>
            <a:endParaRPr lang="en-US" dirty="0"/>
          </a:p>
        </p:txBody>
      </p:sp>
    </p:spTree>
    <p:extLst>
      <p:ext uri="{BB962C8B-B14F-4D97-AF65-F5344CB8AC3E}">
        <p14:creationId xmlns:p14="http://schemas.microsoft.com/office/powerpoint/2010/main" val="14563112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16"/>
        <p:cNvGrpSpPr/>
        <p:nvPr/>
      </p:nvGrpSpPr>
      <p:grpSpPr>
        <a:xfrm>
          <a:off x="0" y="0"/>
          <a:ext cx="0" cy="0"/>
          <a:chOff x="0" y="0"/>
          <a:chExt cx="0" cy="0"/>
        </a:xfrm>
      </p:grpSpPr>
      <p:sp>
        <p:nvSpPr>
          <p:cNvPr id="417" name="Google Shape;417;p64"/>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User Studies</a:t>
            </a:r>
            <a:endParaRPr sz="3200"/>
          </a:p>
        </p:txBody>
      </p:sp>
      <p:sp>
        <p:nvSpPr>
          <p:cNvPr id="418" name="Google Shape;418;p64"/>
          <p:cNvSpPr txBox="1">
            <a:spLocks noGrp="1"/>
          </p:cNvSpPr>
          <p:nvPr>
            <p:ph type="body" idx="1"/>
          </p:nvPr>
        </p:nvSpPr>
        <p:spPr>
          <a:xfrm>
            <a:off x="311700" y="923875"/>
            <a:ext cx="8520600" cy="3952800"/>
          </a:xfrm>
          <a:prstGeom prst="rect">
            <a:avLst/>
          </a:prstGeom>
        </p:spPr>
        <p:txBody>
          <a:bodyPr spcFirstLastPara="1" wrap="square" lIns="34275" tIns="34275" rIns="34275" bIns="34275" anchor="t" anchorCtr="0">
            <a:normAutofit lnSpcReduction="10000"/>
          </a:bodyPr>
          <a:lstStyle/>
          <a:p>
            <a:pPr marL="114300" lvl="0" indent="0" algn="l" rtl="0">
              <a:lnSpc>
                <a:spcPct val="115000"/>
              </a:lnSpc>
              <a:spcBef>
                <a:spcPts val="700"/>
              </a:spcBef>
              <a:spcAft>
                <a:spcPts val="0"/>
              </a:spcAft>
              <a:buNone/>
            </a:pPr>
            <a:r>
              <a:rPr lang="en" sz="1200" dirty="0">
                <a:solidFill>
                  <a:srgbClr val="000000"/>
                </a:solidFill>
              </a:rPr>
              <a:t>Inviting users in to participate in studies is a great way to get feedback if you are on the right track. Additionally, it’s also easier to course correct at this point before any code has been written. We’re going to invite 2 users to try out the prototype that you built. You’ll use the research plan you created to guide the study and will record the audio from the session. You should also plan to take notes during the session.</a:t>
            </a:r>
            <a:endParaRPr sz="1200" dirty="0">
              <a:solidFill>
                <a:srgbClr val="000000"/>
              </a:solidFill>
            </a:endParaRPr>
          </a:p>
          <a:p>
            <a:pPr marL="114300" lvl="0" indent="0" algn="l" rtl="0">
              <a:lnSpc>
                <a:spcPct val="115000"/>
              </a:lnSpc>
              <a:spcBef>
                <a:spcPts val="700"/>
              </a:spcBef>
              <a:spcAft>
                <a:spcPts val="0"/>
              </a:spcAft>
              <a:buNone/>
            </a:pPr>
            <a:endParaRPr sz="1200" dirty="0">
              <a:solidFill>
                <a:srgbClr val="000000"/>
              </a:solidFill>
            </a:endParaRPr>
          </a:p>
          <a:p>
            <a:pPr marL="114300" lvl="0" indent="0" algn="l" rtl="0">
              <a:lnSpc>
                <a:spcPct val="115000"/>
              </a:lnSpc>
              <a:spcBef>
                <a:spcPts val="700"/>
              </a:spcBef>
              <a:spcAft>
                <a:spcPts val="0"/>
              </a:spcAft>
              <a:buNone/>
            </a:pPr>
            <a:r>
              <a:rPr lang="en" sz="1200" dirty="0">
                <a:solidFill>
                  <a:srgbClr val="000000"/>
                </a:solidFill>
              </a:rPr>
              <a:t>Here’s what you need to do:</a:t>
            </a:r>
            <a:endParaRPr sz="1200" dirty="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dirty="0">
                <a:solidFill>
                  <a:srgbClr val="000000"/>
                </a:solidFill>
              </a:rPr>
              <a:t>Schedule two meetings with people you can interview about your prototype</a:t>
            </a:r>
            <a:endParaRPr sz="1200" dirty="0">
              <a:solidFill>
                <a:srgbClr val="000000"/>
              </a:solidFill>
            </a:endParaRPr>
          </a:p>
          <a:p>
            <a:pPr marL="914400" lvl="1" indent="-292100" algn="l" rtl="0">
              <a:lnSpc>
                <a:spcPct val="115000"/>
              </a:lnSpc>
              <a:spcBef>
                <a:spcPts val="0"/>
              </a:spcBef>
              <a:spcAft>
                <a:spcPts val="0"/>
              </a:spcAft>
              <a:buClr>
                <a:srgbClr val="000000"/>
              </a:buClr>
              <a:buSzPts val="1000"/>
              <a:buChar char="○"/>
            </a:pPr>
            <a:r>
              <a:rPr lang="en" sz="1000" dirty="0">
                <a:solidFill>
                  <a:srgbClr val="000000"/>
                </a:solidFill>
              </a:rPr>
              <a:t>Note: It might not be possible to someone who meets your target user criteria-- and that’s ok for the sake of this exercise</a:t>
            </a:r>
            <a:endParaRPr sz="1000" dirty="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000000"/>
                </a:solidFill>
              </a:rPr>
              <a:t>Run through your interview script in the research plan.</a:t>
            </a:r>
            <a:endParaRPr sz="1200" dirty="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dirty="0">
                <a:solidFill>
                  <a:srgbClr val="000000"/>
                </a:solidFill>
              </a:rPr>
              <a:t>You will ask some background questions to the participant and then ask them to complete several tasks</a:t>
            </a:r>
            <a:endParaRPr sz="1200" dirty="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000000"/>
                </a:solidFill>
              </a:rPr>
              <a:t>Take notes during the interview </a:t>
            </a:r>
            <a:r>
              <a:rPr lang="en-US" sz="1200" dirty="0">
                <a:solidFill>
                  <a:srgbClr val="000000"/>
                </a:solidFill>
              </a:rPr>
              <a:t>and include on the Notes page below</a:t>
            </a:r>
            <a:endParaRPr sz="1200" dirty="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000000"/>
                </a:solidFill>
              </a:rPr>
              <a:t>Record the audio of the interview and attach a link on the  Key F</a:t>
            </a:r>
            <a:r>
              <a:rPr lang="en-US" sz="1200" dirty="0" err="1">
                <a:solidFill>
                  <a:srgbClr val="000000"/>
                </a:solidFill>
              </a:rPr>
              <a:t>i</a:t>
            </a:r>
            <a:r>
              <a:rPr lang="en" sz="1200" dirty="0" err="1">
                <a:solidFill>
                  <a:srgbClr val="000000"/>
                </a:solidFill>
              </a:rPr>
              <a:t>ndings</a:t>
            </a:r>
            <a:r>
              <a:rPr lang="en" sz="1200" dirty="0">
                <a:solidFill>
                  <a:srgbClr val="000000"/>
                </a:solidFill>
              </a:rPr>
              <a:t> page below</a:t>
            </a:r>
            <a:endParaRPr sz="1200" dirty="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000000"/>
                </a:solidFill>
              </a:rPr>
              <a:t>You should plan to spend about 30 minutes per interview</a:t>
            </a:r>
            <a:endParaRPr sz="1200" dirty="0">
              <a:solidFill>
                <a:srgbClr val="000000"/>
              </a:solidFill>
            </a:endParaRPr>
          </a:p>
          <a:p>
            <a:pPr marL="114300" lvl="0" indent="0" algn="l" rtl="0">
              <a:lnSpc>
                <a:spcPct val="115000"/>
              </a:lnSpc>
              <a:spcBef>
                <a:spcPts val="700"/>
              </a:spcBef>
              <a:spcAft>
                <a:spcPts val="0"/>
              </a:spcAft>
              <a:buNone/>
            </a:pPr>
            <a:endParaRPr sz="1200" dirty="0">
              <a:solidFill>
                <a:srgbClr val="000000"/>
              </a:solidFill>
            </a:endParaRPr>
          </a:p>
          <a:p>
            <a:pPr marL="114300" lvl="0" indent="0" algn="l" rtl="0">
              <a:lnSpc>
                <a:spcPct val="115000"/>
              </a:lnSpc>
              <a:spcBef>
                <a:spcPts val="700"/>
              </a:spcBef>
              <a:spcAft>
                <a:spcPts val="0"/>
              </a:spcAft>
              <a:buNone/>
            </a:pPr>
            <a:r>
              <a:rPr lang="en" sz="1200" dirty="0">
                <a:solidFill>
                  <a:srgbClr val="000000"/>
                </a:solidFill>
              </a:rPr>
              <a:t>Tips:</a:t>
            </a:r>
            <a:endParaRPr sz="1200" dirty="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dirty="0">
                <a:solidFill>
                  <a:srgbClr val="000000"/>
                </a:solidFill>
              </a:rPr>
              <a:t>Ask the user to think out loud as they are going through the prototype</a:t>
            </a:r>
            <a:endParaRPr sz="1200" dirty="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000000"/>
                </a:solidFill>
              </a:rPr>
              <a:t>Remind them that they are not being tested-- you are hoping to get their feedback about a new concept</a:t>
            </a:r>
            <a:endParaRPr sz="1200" dirty="0">
              <a:solidFill>
                <a:srgbClr val="000000"/>
              </a:solidFill>
            </a:endParaRPr>
          </a:p>
          <a:p>
            <a:pPr marL="0" lvl="0" indent="0" algn="l" rtl="0">
              <a:lnSpc>
                <a:spcPct val="115000"/>
              </a:lnSpc>
              <a:spcBef>
                <a:spcPts val="700"/>
              </a:spcBef>
              <a:spcAft>
                <a:spcPts val="0"/>
              </a:spcAft>
              <a:buNone/>
            </a:pPr>
            <a:endParaRPr sz="1200" dirty="0">
              <a:solidFill>
                <a:srgbClr val="000000"/>
              </a:solidFill>
            </a:endParaRPr>
          </a:p>
        </p:txBody>
      </p:sp>
      <p:grpSp>
        <p:nvGrpSpPr>
          <p:cNvPr id="419" name="Google Shape;419;p64"/>
          <p:cNvGrpSpPr/>
          <p:nvPr/>
        </p:nvGrpSpPr>
        <p:grpSpPr>
          <a:xfrm>
            <a:off x="7323300" y="-248449"/>
            <a:ext cx="2056105" cy="1872049"/>
            <a:chOff x="7323300" y="-248449"/>
            <a:chExt cx="2056105" cy="1872049"/>
          </a:xfrm>
        </p:grpSpPr>
        <p:sp>
          <p:nvSpPr>
            <p:cNvPr id="420" name="Google Shape;420;p64"/>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64"/>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25"/>
        <p:cNvGrpSpPr/>
        <p:nvPr/>
      </p:nvGrpSpPr>
      <p:grpSpPr>
        <a:xfrm>
          <a:off x="0" y="0"/>
          <a:ext cx="0" cy="0"/>
          <a:chOff x="0" y="0"/>
          <a:chExt cx="0" cy="0"/>
        </a:xfrm>
      </p:grpSpPr>
      <p:sp>
        <p:nvSpPr>
          <p:cNvPr id="426" name="Google Shape;426;p65"/>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dirty="0"/>
              <a:t>User Testing: Participant 1 Key Findings</a:t>
            </a:r>
            <a:endParaRPr sz="3200" dirty="0"/>
          </a:p>
        </p:txBody>
      </p:sp>
      <p:pic>
        <p:nvPicPr>
          <p:cNvPr id="428" name="Google Shape;428;p65"/>
          <p:cNvPicPr preferRelativeResize="0"/>
          <p:nvPr/>
        </p:nvPicPr>
        <p:blipFill>
          <a:blip r:embed="rId3">
            <a:alphaModFix/>
          </a:blip>
          <a:stretch>
            <a:fillRect/>
          </a:stretch>
        </p:blipFill>
        <p:spPr>
          <a:xfrm>
            <a:off x="8218850" y="151850"/>
            <a:ext cx="772025" cy="772025"/>
          </a:xfrm>
          <a:prstGeom prst="rect">
            <a:avLst/>
          </a:prstGeom>
          <a:noFill/>
          <a:ln>
            <a:noFill/>
          </a:ln>
        </p:spPr>
      </p:pic>
      <p:sp>
        <p:nvSpPr>
          <p:cNvPr id="429" name="Google Shape;429;p65"/>
          <p:cNvSpPr txBox="1"/>
          <p:nvPr/>
        </p:nvSpPr>
        <p:spPr>
          <a:xfrm>
            <a:off x="8100100" y="847675"/>
            <a:ext cx="1009500" cy="441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800">
                <a:latin typeface="Open Sans"/>
                <a:ea typeface="Open Sans"/>
                <a:cs typeface="Open Sans"/>
                <a:sym typeface="Open Sans"/>
              </a:rPr>
              <a:t>Link your audio recording</a:t>
            </a:r>
            <a:endParaRPr sz="800">
              <a:latin typeface="Open Sans"/>
              <a:ea typeface="Open Sans"/>
              <a:cs typeface="Open Sans"/>
              <a:sym typeface="Open Sans"/>
            </a:endParaRPr>
          </a:p>
        </p:txBody>
      </p:sp>
      <p:graphicFrame>
        <p:nvGraphicFramePr>
          <p:cNvPr id="432" name="Google Shape;432;p65"/>
          <p:cNvGraphicFramePr/>
          <p:nvPr>
            <p:extLst>
              <p:ext uri="{D42A27DB-BD31-4B8C-83A1-F6EECF244321}">
                <p14:modId xmlns:p14="http://schemas.microsoft.com/office/powerpoint/2010/main" val="4289534172"/>
              </p:ext>
            </p:extLst>
          </p:nvPr>
        </p:nvGraphicFramePr>
        <p:xfrm>
          <a:off x="311700" y="982425"/>
          <a:ext cx="8520600" cy="3867941"/>
        </p:xfrm>
        <a:graphic>
          <a:graphicData uri="http://schemas.openxmlformats.org/drawingml/2006/table">
            <a:tbl>
              <a:tblPr>
                <a:noFill/>
                <a:tableStyleId>{33504CE0-DB88-45E9-9528-990517D5C9B6}</a:tableStyleId>
              </a:tblPr>
              <a:tblGrid>
                <a:gridCol w="2400127">
                  <a:extLst>
                    <a:ext uri="{9D8B030D-6E8A-4147-A177-3AD203B41FA5}">
                      <a16:colId xmlns:a16="http://schemas.microsoft.com/office/drawing/2014/main" val="20000"/>
                    </a:ext>
                  </a:extLst>
                </a:gridCol>
                <a:gridCol w="6120473">
                  <a:extLst>
                    <a:ext uri="{9D8B030D-6E8A-4147-A177-3AD203B41FA5}">
                      <a16:colId xmlns:a16="http://schemas.microsoft.com/office/drawing/2014/main" val="20001"/>
                    </a:ext>
                  </a:extLst>
                </a:gridCol>
              </a:tblGrid>
              <a:tr h="1133703">
                <a:tc>
                  <a:txBody>
                    <a:bodyPr/>
                    <a:lstStyle/>
                    <a:p>
                      <a:pPr marL="0" lvl="0" indent="0" algn="l" rtl="0">
                        <a:spcBef>
                          <a:spcPts val="0"/>
                        </a:spcBef>
                        <a:spcAft>
                          <a:spcPts val="0"/>
                        </a:spcAft>
                        <a:buNone/>
                      </a:pPr>
                      <a:r>
                        <a:rPr lang="en" b="1">
                          <a:solidFill>
                            <a:srgbClr val="FFFFFF"/>
                          </a:solidFill>
                        </a:rPr>
                        <a:t>What worked well</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0"/>
                  </a:ext>
                </a:extLst>
              </a:tr>
              <a:tr h="1133703">
                <a:tc>
                  <a:txBody>
                    <a:bodyPr/>
                    <a:lstStyle/>
                    <a:p>
                      <a:pPr marL="0" lvl="0" indent="0" algn="l" rtl="0">
                        <a:spcBef>
                          <a:spcPts val="0"/>
                        </a:spcBef>
                        <a:spcAft>
                          <a:spcPts val="0"/>
                        </a:spcAft>
                        <a:buNone/>
                      </a:pPr>
                      <a:r>
                        <a:rPr lang="en" b="1">
                          <a:solidFill>
                            <a:srgbClr val="FFFFFF"/>
                          </a:solidFill>
                        </a:rPr>
                        <a:t>Where participants got stuck</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1"/>
                  </a:ext>
                </a:extLst>
              </a:tr>
              <a:tr h="1600535">
                <a:tc>
                  <a:txBody>
                    <a:bodyPr/>
                    <a:lstStyle/>
                    <a:p>
                      <a:pPr marL="0" lvl="0" indent="0" algn="l" rtl="0">
                        <a:spcBef>
                          <a:spcPts val="0"/>
                        </a:spcBef>
                        <a:spcAft>
                          <a:spcPts val="0"/>
                        </a:spcAft>
                        <a:buNone/>
                      </a:pPr>
                      <a:r>
                        <a:rPr lang="en" b="1">
                          <a:solidFill>
                            <a:srgbClr val="FFFFFF"/>
                          </a:solidFill>
                        </a:rPr>
                        <a:t>Other observations</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F594DF-952F-DD47-9BE5-A92E805AF74F}"/>
              </a:ext>
            </a:extLst>
          </p:cNvPr>
          <p:cNvSpPr>
            <a:spLocks noGrp="1"/>
          </p:cNvSpPr>
          <p:nvPr>
            <p:ph type="title"/>
          </p:nvPr>
        </p:nvSpPr>
        <p:spPr/>
        <p:txBody>
          <a:bodyPr/>
          <a:lstStyle/>
          <a:p>
            <a:r>
              <a:rPr lang="en-US" sz="3200" dirty="0"/>
              <a:t>Participant 1:  Interview Notes</a:t>
            </a:r>
          </a:p>
        </p:txBody>
      </p:sp>
      <p:sp>
        <p:nvSpPr>
          <p:cNvPr id="5" name="Text Placeholder 4">
            <a:extLst>
              <a:ext uri="{FF2B5EF4-FFF2-40B4-BE49-F238E27FC236}">
                <a16:creationId xmlns:a16="http://schemas.microsoft.com/office/drawing/2014/main" id="{BD1D5139-22A4-1044-88A2-57985B7BD2EE}"/>
              </a:ext>
            </a:extLst>
          </p:cNvPr>
          <p:cNvSpPr>
            <a:spLocks noGrp="1"/>
          </p:cNvSpPr>
          <p:nvPr>
            <p:ph type="body" idx="3"/>
          </p:nvPr>
        </p:nvSpPr>
        <p:spPr>
          <a:xfrm>
            <a:off x="457200" y="900000"/>
            <a:ext cx="8229600" cy="3673677"/>
          </a:xfrm>
        </p:spPr>
        <p:txBody>
          <a:bodyPr anchor="t"/>
          <a:lstStyle/>
          <a:p>
            <a:endParaRPr lang="en-US" dirty="0"/>
          </a:p>
        </p:txBody>
      </p:sp>
    </p:spTree>
    <p:extLst>
      <p:ext uri="{BB962C8B-B14F-4D97-AF65-F5344CB8AC3E}">
        <p14:creationId xmlns:p14="http://schemas.microsoft.com/office/powerpoint/2010/main" val="2955922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33"/>
          <p:cNvSpPr txBox="1">
            <a:spLocks noGrp="1"/>
          </p:cNvSpPr>
          <p:nvPr>
            <p:ph type="title"/>
          </p:nvPr>
        </p:nvSpPr>
        <p:spPr>
          <a:xfrm>
            <a:off x="457200" y="1295400"/>
            <a:ext cx="8229600" cy="139080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FFFFFF"/>
              </a:buClr>
              <a:buFont typeface="Open Sans"/>
              <a:buNone/>
            </a:pPr>
            <a:r>
              <a:rPr lang="en"/>
              <a:t>Set the stage</a:t>
            </a:r>
            <a:endParaRPr sz="500"/>
          </a:p>
        </p:txBody>
      </p:sp>
      <p:sp>
        <p:nvSpPr>
          <p:cNvPr id="158" name="Google Shape;158;p33"/>
          <p:cNvSpPr txBox="1">
            <a:spLocks noGrp="1"/>
          </p:cNvSpPr>
          <p:nvPr>
            <p:ph type="body" idx="4294967295"/>
          </p:nvPr>
        </p:nvSpPr>
        <p:spPr>
          <a:xfrm>
            <a:off x="457200" y="4914900"/>
            <a:ext cx="3957600" cy="1143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Clr>
                <a:schemeClr val="lt1"/>
              </a:buClr>
              <a:buFont typeface="Open Sans"/>
              <a:buNone/>
            </a:pPr>
            <a:r>
              <a:rPr lang="en" sz="700">
                <a:solidFill>
                  <a:schemeClr val="lt1"/>
                </a:solidFill>
              </a:rPr>
              <a:t>© 2019 Udacity.  All rights reserved.</a:t>
            </a:r>
            <a:endParaRPr sz="700">
              <a:solidFill>
                <a:schemeClr val="lt2"/>
              </a:solidFill>
            </a:endParaRPr>
          </a:p>
        </p:txBody>
      </p:sp>
      <p:sp>
        <p:nvSpPr>
          <p:cNvPr id="159" name="Google Shape;159;p33"/>
          <p:cNvSpPr txBox="1"/>
          <p:nvPr/>
        </p:nvSpPr>
        <p:spPr>
          <a:xfrm>
            <a:off x="491150" y="2275450"/>
            <a:ext cx="7169100" cy="92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latin typeface="Open Sans"/>
                <a:ea typeface="Open Sans"/>
                <a:cs typeface="Open Sans"/>
                <a:sym typeface="Open Sans"/>
              </a:rPr>
              <a:t>Set the stage for the Design Sprint by framing the problem</a:t>
            </a:r>
            <a:endParaRPr>
              <a:solidFill>
                <a:srgbClr val="FFFFFF"/>
              </a:solidFill>
              <a:latin typeface="Open Sans"/>
              <a:ea typeface="Open Sans"/>
              <a:cs typeface="Open Sans"/>
              <a:sym typeface="Open Sans"/>
            </a:endParaRPr>
          </a:p>
        </p:txBody>
      </p:sp>
    </p:spTree>
  </p:cSld>
  <p:clrMapOvr>
    <a:masterClrMapping/>
  </p:clrMapOvr>
  <p:transition>
    <p:fade thruBlk="1"/>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25"/>
        <p:cNvGrpSpPr/>
        <p:nvPr/>
      </p:nvGrpSpPr>
      <p:grpSpPr>
        <a:xfrm>
          <a:off x="0" y="0"/>
          <a:ext cx="0" cy="0"/>
          <a:chOff x="0" y="0"/>
          <a:chExt cx="0" cy="0"/>
        </a:xfrm>
      </p:grpSpPr>
      <p:sp>
        <p:nvSpPr>
          <p:cNvPr id="426" name="Google Shape;426;p65"/>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dirty="0"/>
              <a:t>User Testing: Participant 2 Key Findings</a:t>
            </a:r>
            <a:endParaRPr sz="3200" dirty="0"/>
          </a:p>
        </p:txBody>
      </p:sp>
      <p:pic>
        <p:nvPicPr>
          <p:cNvPr id="428" name="Google Shape;428;p65"/>
          <p:cNvPicPr preferRelativeResize="0"/>
          <p:nvPr/>
        </p:nvPicPr>
        <p:blipFill>
          <a:blip r:embed="rId3">
            <a:alphaModFix/>
          </a:blip>
          <a:stretch>
            <a:fillRect/>
          </a:stretch>
        </p:blipFill>
        <p:spPr>
          <a:xfrm>
            <a:off x="8218850" y="151850"/>
            <a:ext cx="772025" cy="772025"/>
          </a:xfrm>
          <a:prstGeom prst="rect">
            <a:avLst/>
          </a:prstGeom>
          <a:noFill/>
          <a:ln>
            <a:noFill/>
          </a:ln>
        </p:spPr>
      </p:pic>
      <p:sp>
        <p:nvSpPr>
          <p:cNvPr id="429" name="Google Shape;429;p65"/>
          <p:cNvSpPr txBox="1"/>
          <p:nvPr/>
        </p:nvSpPr>
        <p:spPr>
          <a:xfrm>
            <a:off x="8100100" y="847675"/>
            <a:ext cx="1009500" cy="441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800">
                <a:latin typeface="Open Sans"/>
                <a:ea typeface="Open Sans"/>
                <a:cs typeface="Open Sans"/>
                <a:sym typeface="Open Sans"/>
              </a:rPr>
              <a:t>Link your audio recording</a:t>
            </a:r>
            <a:endParaRPr sz="800">
              <a:latin typeface="Open Sans"/>
              <a:ea typeface="Open Sans"/>
              <a:cs typeface="Open Sans"/>
              <a:sym typeface="Open Sans"/>
            </a:endParaRPr>
          </a:p>
        </p:txBody>
      </p:sp>
      <p:graphicFrame>
        <p:nvGraphicFramePr>
          <p:cNvPr id="432" name="Google Shape;432;p65"/>
          <p:cNvGraphicFramePr/>
          <p:nvPr/>
        </p:nvGraphicFramePr>
        <p:xfrm>
          <a:off x="311700" y="982425"/>
          <a:ext cx="8520600" cy="3867941"/>
        </p:xfrm>
        <a:graphic>
          <a:graphicData uri="http://schemas.openxmlformats.org/drawingml/2006/table">
            <a:tbl>
              <a:tblPr>
                <a:noFill/>
                <a:tableStyleId>{33504CE0-DB88-45E9-9528-990517D5C9B6}</a:tableStyleId>
              </a:tblPr>
              <a:tblGrid>
                <a:gridCol w="2400127">
                  <a:extLst>
                    <a:ext uri="{9D8B030D-6E8A-4147-A177-3AD203B41FA5}">
                      <a16:colId xmlns:a16="http://schemas.microsoft.com/office/drawing/2014/main" val="20000"/>
                    </a:ext>
                  </a:extLst>
                </a:gridCol>
                <a:gridCol w="6120473">
                  <a:extLst>
                    <a:ext uri="{9D8B030D-6E8A-4147-A177-3AD203B41FA5}">
                      <a16:colId xmlns:a16="http://schemas.microsoft.com/office/drawing/2014/main" val="20001"/>
                    </a:ext>
                  </a:extLst>
                </a:gridCol>
              </a:tblGrid>
              <a:tr h="1133703">
                <a:tc>
                  <a:txBody>
                    <a:bodyPr/>
                    <a:lstStyle/>
                    <a:p>
                      <a:pPr marL="0" lvl="0" indent="0" algn="l" rtl="0">
                        <a:spcBef>
                          <a:spcPts val="0"/>
                        </a:spcBef>
                        <a:spcAft>
                          <a:spcPts val="0"/>
                        </a:spcAft>
                        <a:buNone/>
                      </a:pPr>
                      <a:r>
                        <a:rPr lang="en" b="1">
                          <a:solidFill>
                            <a:srgbClr val="FFFFFF"/>
                          </a:solidFill>
                        </a:rPr>
                        <a:t>What worked well</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0"/>
                  </a:ext>
                </a:extLst>
              </a:tr>
              <a:tr h="1133703">
                <a:tc>
                  <a:txBody>
                    <a:bodyPr/>
                    <a:lstStyle/>
                    <a:p>
                      <a:pPr marL="0" lvl="0" indent="0" algn="l" rtl="0">
                        <a:spcBef>
                          <a:spcPts val="0"/>
                        </a:spcBef>
                        <a:spcAft>
                          <a:spcPts val="0"/>
                        </a:spcAft>
                        <a:buNone/>
                      </a:pPr>
                      <a:r>
                        <a:rPr lang="en" b="1">
                          <a:solidFill>
                            <a:srgbClr val="FFFFFF"/>
                          </a:solidFill>
                        </a:rPr>
                        <a:t>Where participants got stuck</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1"/>
                  </a:ext>
                </a:extLst>
              </a:tr>
              <a:tr h="1600535">
                <a:tc>
                  <a:txBody>
                    <a:bodyPr/>
                    <a:lstStyle/>
                    <a:p>
                      <a:pPr marL="0" lvl="0" indent="0" algn="l" rtl="0">
                        <a:spcBef>
                          <a:spcPts val="0"/>
                        </a:spcBef>
                        <a:spcAft>
                          <a:spcPts val="0"/>
                        </a:spcAft>
                        <a:buNone/>
                      </a:pPr>
                      <a:r>
                        <a:rPr lang="en" b="1">
                          <a:solidFill>
                            <a:srgbClr val="FFFFFF"/>
                          </a:solidFill>
                        </a:rPr>
                        <a:t>Other observations</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dirty="0"/>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4232568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F594DF-952F-DD47-9BE5-A92E805AF74F}"/>
              </a:ext>
            </a:extLst>
          </p:cNvPr>
          <p:cNvSpPr>
            <a:spLocks noGrp="1"/>
          </p:cNvSpPr>
          <p:nvPr>
            <p:ph type="title"/>
          </p:nvPr>
        </p:nvSpPr>
        <p:spPr/>
        <p:txBody>
          <a:bodyPr/>
          <a:lstStyle/>
          <a:p>
            <a:r>
              <a:rPr lang="en-US" sz="3200" dirty="0"/>
              <a:t>Participant 2:  Interview Notes</a:t>
            </a:r>
          </a:p>
        </p:txBody>
      </p:sp>
      <p:sp>
        <p:nvSpPr>
          <p:cNvPr id="5" name="Text Placeholder 4">
            <a:extLst>
              <a:ext uri="{FF2B5EF4-FFF2-40B4-BE49-F238E27FC236}">
                <a16:creationId xmlns:a16="http://schemas.microsoft.com/office/drawing/2014/main" id="{BD1D5139-22A4-1044-88A2-57985B7BD2EE}"/>
              </a:ext>
            </a:extLst>
          </p:cNvPr>
          <p:cNvSpPr>
            <a:spLocks noGrp="1"/>
          </p:cNvSpPr>
          <p:nvPr>
            <p:ph type="body" idx="3"/>
          </p:nvPr>
        </p:nvSpPr>
        <p:spPr>
          <a:xfrm>
            <a:off x="457200" y="900000"/>
            <a:ext cx="8229600" cy="3673677"/>
          </a:xfrm>
        </p:spPr>
        <p:txBody>
          <a:bodyPr anchor="t"/>
          <a:lstStyle/>
          <a:p>
            <a:endParaRPr lang="en-US" dirty="0"/>
          </a:p>
        </p:txBody>
      </p:sp>
    </p:spTree>
    <p:extLst>
      <p:ext uri="{BB962C8B-B14F-4D97-AF65-F5344CB8AC3E}">
        <p14:creationId xmlns:p14="http://schemas.microsoft.com/office/powerpoint/2010/main" val="26413297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4" name="Google Shape;454;p68"/>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Feasibility conversation (OPTIONAL)</a:t>
            </a:r>
            <a:endParaRPr sz="3200"/>
          </a:p>
        </p:txBody>
      </p:sp>
      <p:sp>
        <p:nvSpPr>
          <p:cNvPr id="455" name="Google Shape;455;p68"/>
          <p:cNvSpPr txBox="1">
            <a:spLocks noGrp="1"/>
          </p:cNvSpPr>
          <p:nvPr>
            <p:ph type="body" idx="1"/>
          </p:nvPr>
        </p:nvSpPr>
        <p:spPr>
          <a:xfrm>
            <a:off x="311700" y="923875"/>
            <a:ext cx="8520600" cy="3932700"/>
          </a:xfrm>
          <a:prstGeom prst="rect">
            <a:avLst/>
          </a:prstGeom>
        </p:spPr>
        <p:txBody>
          <a:bodyPr spcFirstLastPara="1" wrap="square" lIns="34275" tIns="34275" rIns="34275" bIns="34275" anchor="t" anchorCtr="0">
            <a:noAutofit/>
          </a:bodyPr>
          <a:lstStyle/>
          <a:p>
            <a:pPr marL="0" lvl="0" indent="0" algn="l" rtl="0">
              <a:lnSpc>
                <a:spcPct val="115000"/>
              </a:lnSpc>
              <a:spcBef>
                <a:spcPts val="700"/>
              </a:spcBef>
              <a:spcAft>
                <a:spcPts val="0"/>
              </a:spcAft>
              <a:buNone/>
            </a:pPr>
            <a:r>
              <a:rPr lang="en" sz="1200">
                <a:solidFill>
                  <a:srgbClr val="000000"/>
                </a:solidFill>
              </a:rPr>
              <a:t>Now that you’ve created an interactive prototype of your concept, it’s important to make sure that it can actually be built. Engage with engineering early on, to make sure you understand the tradeoffs of how design decisions can impact timelines. Prepare to have a feasibility conversation with your engineering team or lead.</a:t>
            </a: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Here’s what you need to do:</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Map out dynamic elements that are displayed in your UI</a:t>
            </a:r>
            <a:endParaRPr sz="120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a:solidFill>
                  <a:srgbClr val="000000"/>
                </a:solidFill>
              </a:rPr>
              <a:t>Identify where you assume the underlying data is coming from</a:t>
            </a:r>
            <a:endParaRPr sz="120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a:solidFill>
                  <a:srgbClr val="000000"/>
                </a:solidFill>
              </a:rPr>
              <a:t>List questions you have around these assumptions</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Map out what data you collect from your users (ie: text input field) and how it will be used</a:t>
            </a:r>
            <a:endParaRPr sz="120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a:solidFill>
                  <a:srgbClr val="000000"/>
                </a:solidFill>
              </a:rPr>
              <a:t>Identify where you assume this data is being stored</a:t>
            </a:r>
            <a:endParaRPr sz="120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a:solidFill>
                  <a:srgbClr val="000000"/>
                </a:solidFill>
              </a:rPr>
              <a:t>List questions you have around these assumptions</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Map out your expectations around latency</a:t>
            </a:r>
            <a:endParaRPr sz="120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a:solidFill>
                  <a:srgbClr val="000000"/>
                </a:solidFill>
              </a:rPr>
              <a:t>Identify things that you think might increase latency</a:t>
            </a:r>
            <a:endParaRPr sz="120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a:solidFill>
                  <a:srgbClr val="000000"/>
                </a:solidFill>
              </a:rPr>
              <a:t>List questions you have around these assumptions</a:t>
            </a: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Tips:</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If you don’t have any assumptions, that’s ok-- it’s really about asking the right questions :)</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Make sure that engineering understands all your flows and expected behaviors</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For this exercise it’s okay to focus on a single flow</a:t>
            </a:r>
            <a:endParaRPr sz="1200">
              <a:solidFill>
                <a:srgbClr val="000000"/>
              </a:solidFill>
            </a:endParaRPr>
          </a:p>
        </p:txBody>
      </p:sp>
      <p:grpSp>
        <p:nvGrpSpPr>
          <p:cNvPr id="456" name="Google Shape;456;p68"/>
          <p:cNvGrpSpPr/>
          <p:nvPr/>
        </p:nvGrpSpPr>
        <p:grpSpPr>
          <a:xfrm>
            <a:off x="7323300" y="-248449"/>
            <a:ext cx="2056105" cy="1872049"/>
            <a:chOff x="7323300" y="-248449"/>
            <a:chExt cx="2056105" cy="1872049"/>
          </a:xfrm>
        </p:grpSpPr>
        <p:sp>
          <p:nvSpPr>
            <p:cNvPr id="457" name="Google Shape;457;p68"/>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68"/>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462"/>
        <p:cNvGrpSpPr/>
        <p:nvPr/>
      </p:nvGrpSpPr>
      <p:grpSpPr>
        <a:xfrm>
          <a:off x="0" y="0"/>
          <a:ext cx="0" cy="0"/>
          <a:chOff x="0" y="0"/>
          <a:chExt cx="0" cy="0"/>
        </a:xfrm>
      </p:grpSpPr>
      <p:sp>
        <p:nvSpPr>
          <p:cNvPr id="463" name="Google Shape;463;p69"/>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Feasibility</a:t>
            </a:r>
            <a:endParaRPr sz="3200" dirty="0"/>
          </a:p>
        </p:txBody>
      </p:sp>
      <p:graphicFrame>
        <p:nvGraphicFramePr>
          <p:cNvPr id="464" name="Google Shape;464;p69"/>
          <p:cNvGraphicFramePr/>
          <p:nvPr/>
        </p:nvGraphicFramePr>
        <p:xfrm>
          <a:off x="311700" y="1238638"/>
          <a:ext cx="8520600" cy="3718440"/>
        </p:xfrm>
        <a:graphic>
          <a:graphicData uri="http://schemas.openxmlformats.org/drawingml/2006/table">
            <a:tbl>
              <a:tblPr>
                <a:noFill/>
                <a:tableStyleId>{33504CE0-DB88-45E9-9528-990517D5C9B6}</a:tableStyleId>
              </a:tblPr>
              <a:tblGrid>
                <a:gridCol w="1970300">
                  <a:extLst>
                    <a:ext uri="{9D8B030D-6E8A-4147-A177-3AD203B41FA5}">
                      <a16:colId xmlns:a16="http://schemas.microsoft.com/office/drawing/2014/main" val="20000"/>
                    </a:ext>
                  </a:extLst>
                </a:gridCol>
                <a:gridCol w="2654400">
                  <a:extLst>
                    <a:ext uri="{9D8B030D-6E8A-4147-A177-3AD203B41FA5}">
                      <a16:colId xmlns:a16="http://schemas.microsoft.com/office/drawing/2014/main" val="20001"/>
                    </a:ext>
                  </a:extLst>
                </a:gridCol>
                <a:gridCol w="3895900">
                  <a:extLst>
                    <a:ext uri="{9D8B030D-6E8A-4147-A177-3AD203B41FA5}">
                      <a16:colId xmlns:a16="http://schemas.microsoft.com/office/drawing/2014/main" val="20002"/>
                    </a:ext>
                  </a:extLst>
                </a:gridCol>
              </a:tblGrid>
              <a:tr h="381000">
                <a:tc>
                  <a:txBody>
                    <a:bodyPr/>
                    <a:lstStyle/>
                    <a:p>
                      <a:pPr marL="0" lvl="0" indent="0" algn="l" rtl="0">
                        <a:spcBef>
                          <a:spcPts val="0"/>
                        </a:spcBef>
                        <a:spcAft>
                          <a:spcPts val="0"/>
                        </a:spcAft>
                        <a:buNone/>
                      </a:pPr>
                      <a:endParaRPr>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r>
                        <a:rPr lang="en" b="1">
                          <a:solidFill>
                            <a:srgbClr val="FFFFFF"/>
                          </a:solidFill>
                        </a:rPr>
                        <a:t>Your Assumptions</a:t>
                      </a: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r>
                        <a:rPr lang="en" b="1">
                          <a:solidFill>
                            <a:srgbClr val="FFFFFF"/>
                          </a:solidFill>
                        </a:rPr>
                        <a:t>Specific feasibility questions</a:t>
                      </a: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extLst>
                  <a:ext uri="{0D108BD9-81ED-4DB2-BD59-A6C34878D82A}">
                    <a16:rowId xmlns:a16="http://schemas.microsoft.com/office/drawing/2014/main" val="10000"/>
                  </a:ext>
                </a:extLst>
              </a:tr>
              <a:tr h="428650">
                <a:tc>
                  <a:txBody>
                    <a:bodyPr/>
                    <a:lstStyle/>
                    <a:p>
                      <a:pPr marL="0" lvl="0" indent="0" algn="l" rtl="0">
                        <a:spcBef>
                          <a:spcPts val="0"/>
                        </a:spcBef>
                        <a:spcAft>
                          <a:spcPts val="0"/>
                        </a:spcAft>
                        <a:buNone/>
                      </a:pPr>
                      <a:r>
                        <a:rPr lang="en" b="1">
                          <a:solidFill>
                            <a:srgbClr val="FFFFFF"/>
                          </a:solidFill>
                        </a:rPr>
                        <a:t>Drawing the UI</a:t>
                      </a:r>
                      <a:endParaRPr b="1">
                        <a:solidFill>
                          <a:srgbClr val="FFFFFF"/>
                        </a:solidFill>
                      </a:endParaRPr>
                    </a:p>
                    <a:p>
                      <a:pPr marL="171450" lvl="0" indent="-120650" algn="l" rtl="0">
                        <a:spcBef>
                          <a:spcPts val="0"/>
                        </a:spcBef>
                        <a:spcAft>
                          <a:spcPts val="0"/>
                        </a:spcAft>
                        <a:buClr>
                          <a:srgbClr val="FFFFFF"/>
                        </a:buClr>
                        <a:buSzPts val="1000"/>
                        <a:buChar char="●"/>
                      </a:pPr>
                      <a:r>
                        <a:rPr lang="en" sz="1000" i="1">
                          <a:solidFill>
                            <a:srgbClr val="FFFFFF"/>
                          </a:solidFill>
                        </a:rPr>
                        <a:t>What data is needed to draw </a:t>
                      </a:r>
                      <a:r>
                        <a:rPr lang="en" sz="1000">
                          <a:solidFill>
                            <a:srgbClr val="FFFFFF"/>
                          </a:solidFill>
                        </a:rPr>
                        <a:t>the UI on the screen?</a:t>
                      </a:r>
                      <a:endParaRPr sz="1000">
                        <a:solidFill>
                          <a:srgbClr val="FFFFFF"/>
                        </a:solidFill>
                      </a:endParaRPr>
                    </a:p>
                    <a:p>
                      <a:pPr marL="171450" lvl="0" indent="-120650" algn="l" rtl="0">
                        <a:spcBef>
                          <a:spcPts val="0"/>
                        </a:spcBef>
                        <a:spcAft>
                          <a:spcPts val="0"/>
                        </a:spcAft>
                        <a:buClr>
                          <a:srgbClr val="FFFFFF"/>
                        </a:buClr>
                        <a:buSzPts val="1000"/>
                        <a:buChar char="●"/>
                      </a:pPr>
                      <a:r>
                        <a:rPr lang="en" sz="1000" i="1">
                          <a:solidFill>
                            <a:srgbClr val="FFFFFF"/>
                          </a:solidFill>
                        </a:rPr>
                        <a:t>Where is the data coming from</a:t>
                      </a:r>
                      <a:endParaRPr sz="1000" i="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1"/>
                  </a:ext>
                </a:extLst>
              </a:tr>
              <a:tr h="428650">
                <a:tc>
                  <a:txBody>
                    <a:bodyPr/>
                    <a:lstStyle/>
                    <a:p>
                      <a:pPr marL="0" lvl="0" indent="0" algn="l" rtl="0">
                        <a:spcBef>
                          <a:spcPts val="0"/>
                        </a:spcBef>
                        <a:spcAft>
                          <a:spcPts val="0"/>
                        </a:spcAft>
                        <a:buNone/>
                      </a:pPr>
                      <a:r>
                        <a:rPr lang="en" b="1">
                          <a:solidFill>
                            <a:srgbClr val="FFFFFF"/>
                          </a:solidFill>
                        </a:rPr>
                        <a:t>User generated data</a:t>
                      </a:r>
                      <a:endParaRPr b="1">
                        <a:solidFill>
                          <a:srgbClr val="FFFFFF"/>
                        </a:solidFill>
                      </a:endParaRPr>
                    </a:p>
                    <a:p>
                      <a:pPr marL="171450" lvl="0" indent="-120650" algn="l" rtl="0">
                        <a:spcBef>
                          <a:spcPts val="0"/>
                        </a:spcBef>
                        <a:spcAft>
                          <a:spcPts val="0"/>
                        </a:spcAft>
                        <a:buClr>
                          <a:srgbClr val="FFFFFF"/>
                        </a:buClr>
                        <a:buSzPts val="1000"/>
                        <a:buChar char="●"/>
                      </a:pPr>
                      <a:r>
                        <a:rPr lang="en" sz="1000" i="1">
                          <a:solidFill>
                            <a:srgbClr val="FFFFFF"/>
                          </a:solidFill>
                        </a:rPr>
                        <a:t>Is it stored?</a:t>
                      </a:r>
                      <a:endParaRPr sz="1000" i="1">
                        <a:solidFill>
                          <a:srgbClr val="FFFFFF"/>
                        </a:solidFill>
                      </a:endParaRPr>
                    </a:p>
                    <a:p>
                      <a:pPr marL="171450" lvl="0" indent="-120650" algn="l" rtl="0">
                        <a:spcBef>
                          <a:spcPts val="0"/>
                        </a:spcBef>
                        <a:spcAft>
                          <a:spcPts val="0"/>
                        </a:spcAft>
                        <a:buClr>
                          <a:srgbClr val="FFFFFF"/>
                        </a:buClr>
                        <a:buSzPts val="1000"/>
                        <a:buChar char="●"/>
                      </a:pPr>
                      <a:r>
                        <a:rPr lang="en" sz="1000" i="1">
                          <a:solidFill>
                            <a:srgbClr val="FFFFFF"/>
                          </a:solidFill>
                        </a:rPr>
                        <a:t>Where/how?</a:t>
                      </a:r>
                      <a:endParaRPr sz="1000" i="1">
                        <a:solidFill>
                          <a:srgbClr val="FFFFFF"/>
                        </a:solidFill>
                      </a:endParaRPr>
                    </a:p>
                    <a:p>
                      <a:pPr marL="171450" lvl="0" indent="-120650" algn="l" rtl="0">
                        <a:spcBef>
                          <a:spcPts val="0"/>
                        </a:spcBef>
                        <a:spcAft>
                          <a:spcPts val="0"/>
                        </a:spcAft>
                        <a:buClr>
                          <a:srgbClr val="FFFFFF"/>
                        </a:buClr>
                        <a:buSzPts val="1000"/>
                        <a:buChar char="●"/>
                      </a:pPr>
                      <a:r>
                        <a:rPr lang="en" sz="1000" i="1">
                          <a:solidFill>
                            <a:srgbClr val="FFFFFF"/>
                          </a:solidFill>
                        </a:rPr>
                        <a:t>How wll that data be used again?</a:t>
                      </a:r>
                      <a:endParaRPr>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2"/>
                  </a:ext>
                </a:extLst>
              </a:tr>
              <a:tr h="428650">
                <a:tc>
                  <a:txBody>
                    <a:bodyPr/>
                    <a:lstStyle/>
                    <a:p>
                      <a:pPr marL="0" lvl="0" indent="0" algn="l" rtl="0">
                        <a:spcBef>
                          <a:spcPts val="0"/>
                        </a:spcBef>
                        <a:spcAft>
                          <a:spcPts val="0"/>
                        </a:spcAft>
                        <a:buNone/>
                      </a:pPr>
                      <a:r>
                        <a:rPr lang="en" b="1">
                          <a:solidFill>
                            <a:srgbClr val="FFFFFF"/>
                          </a:solidFill>
                        </a:rPr>
                        <a:t>Latency</a:t>
                      </a:r>
                      <a:endParaRPr b="1">
                        <a:solidFill>
                          <a:srgbClr val="FFFFFF"/>
                        </a:solidFill>
                      </a:endParaRPr>
                    </a:p>
                    <a:p>
                      <a:pPr marL="171450" lvl="0" indent="-120650" algn="l" rtl="0">
                        <a:spcBef>
                          <a:spcPts val="0"/>
                        </a:spcBef>
                        <a:spcAft>
                          <a:spcPts val="0"/>
                        </a:spcAft>
                        <a:buClr>
                          <a:srgbClr val="FFFFFF"/>
                        </a:buClr>
                        <a:buSzPts val="1000"/>
                        <a:buChar char="●"/>
                      </a:pPr>
                      <a:r>
                        <a:rPr lang="en" sz="1000" i="1">
                          <a:solidFill>
                            <a:srgbClr val="FFFFFF"/>
                          </a:solidFill>
                        </a:rPr>
                        <a:t>How quickly should things load?</a:t>
                      </a:r>
                      <a:endParaRPr sz="1000" i="1">
                        <a:solidFill>
                          <a:srgbClr val="FFFFFF"/>
                        </a:solidFill>
                      </a:endParaRPr>
                    </a:p>
                    <a:p>
                      <a:pPr marL="171450" lvl="0" indent="-120650" algn="l" rtl="0">
                        <a:spcBef>
                          <a:spcPts val="0"/>
                        </a:spcBef>
                        <a:spcAft>
                          <a:spcPts val="0"/>
                        </a:spcAft>
                        <a:buClr>
                          <a:srgbClr val="FFFFFF"/>
                        </a:buClr>
                        <a:buSzPts val="1000"/>
                        <a:buChar char="●"/>
                      </a:pPr>
                      <a:r>
                        <a:rPr lang="en" sz="1000" i="1">
                          <a:solidFill>
                            <a:srgbClr val="FFFFFF"/>
                          </a:solidFill>
                        </a:rPr>
                        <a:t>Are there any operations that might slow down load time (ie: a call to another service)?</a:t>
                      </a:r>
                      <a:endParaRPr>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468"/>
        <p:cNvGrpSpPr/>
        <p:nvPr/>
      </p:nvGrpSpPr>
      <p:grpSpPr>
        <a:xfrm>
          <a:off x="0" y="0"/>
          <a:ext cx="0" cy="0"/>
          <a:chOff x="0" y="0"/>
          <a:chExt cx="0" cy="0"/>
        </a:xfrm>
      </p:grpSpPr>
      <p:sp>
        <p:nvSpPr>
          <p:cNvPr id="469" name="Google Shape;469;p70"/>
          <p:cNvSpPr txBox="1">
            <a:spLocks noGrp="1"/>
          </p:cNvSpPr>
          <p:nvPr>
            <p:ph type="title"/>
          </p:nvPr>
        </p:nvSpPr>
        <p:spPr>
          <a:xfrm>
            <a:off x="457200" y="1295400"/>
            <a:ext cx="8229600" cy="139080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FFFFFF"/>
              </a:buClr>
              <a:buFont typeface="Open Sans"/>
              <a:buNone/>
            </a:pPr>
            <a:r>
              <a:rPr lang="en"/>
              <a:t>Iterate (Optional)</a:t>
            </a:r>
            <a:endParaRPr sz="500"/>
          </a:p>
        </p:txBody>
      </p:sp>
      <p:sp>
        <p:nvSpPr>
          <p:cNvPr id="471" name="Google Shape;471;p70"/>
          <p:cNvSpPr txBox="1"/>
          <p:nvPr/>
        </p:nvSpPr>
        <p:spPr>
          <a:xfrm>
            <a:off x="491150" y="2275450"/>
            <a:ext cx="7169100" cy="92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latin typeface="Open Sans"/>
                <a:ea typeface="Open Sans"/>
                <a:cs typeface="Open Sans"/>
                <a:sym typeface="Open Sans"/>
              </a:rPr>
              <a:t>Leverage learnings from your first two user interviews to make changes to your prototype. Then run another round of user interviews.</a:t>
            </a:r>
            <a:endParaRPr>
              <a:solidFill>
                <a:srgbClr val="FFFFFF"/>
              </a:solidFill>
              <a:latin typeface="Open Sans"/>
              <a:ea typeface="Open Sans"/>
              <a:cs typeface="Open Sans"/>
              <a:sym typeface="Open Sans"/>
            </a:endParaRPr>
          </a:p>
          <a:p>
            <a:pPr marL="0" lvl="0" indent="0" algn="l" rtl="0">
              <a:spcBef>
                <a:spcPts val="0"/>
              </a:spcBef>
              <a:spcAft>
                <a:spcPts val="0"/>
              </a:spcAft>
              <a:buNone/>
            </a:pPr>
            <a:endParaRPr>
              <a:solidFill>
                <a:srgbClr val="FFFFFF"/>
              </a:solidFill>
              <a:latin typeface="Open Sans"/>
              <a:ea typeface="Open Sans"/>
              <a:cs typeface="Open Sans"/>
              <a:sym typeface="Open Sans"/>
            </a:endParaRPr>
          </a:p>
          <a:p>
            <a:pPr marL="0" lvl="0" indent="0" algn="l" rtl="0">
              <a:spcBef>
                <a:spcPts val="0"/>
              </a:spcBef>
              <a:spcAft>
                <a:spcPts val="0"/>
              </a:spcAft>
              <a:buNone/>
            </a:pPr>
            <a:r>
              <a:rPr lang="en">
                <a:solidFill>
                  <a:srgbClr val="FFFFFF"/>
                </a:solidFill>
                <a:latin typeface="Open Sans"/>
                <a:ea typeface="Open Sans"/>
                <a:cs typeface="Open Sans"/>
                <a:sym typeface="Open Sans"/>
              </a:rPr>
              <a:t>Completing this section is not required. However, it’s a good opportunity to validate that your improvements addressed the feedback you identified.</a:t>
            </a:r>
            <a:endParaRPr>
              <a:solidFill>
                <a:srgbClr val="FFFFFF"/>
              </a:solidFill>
              <a:latin typeface="Open Sans"/>
              <a:ea typeface="Open Sans"/>
              <a:cs typeface="Open Sans"/>
              <a:sym typeface="Open Sans"/>
            </a:endParaRPr>
          </a:p>
        </p:txBody>
      </p:sp>
    </p:spTree>
  </p:cSld>
  <p:clrMapOvr>
    <a:masterClrMapping/>
  </p:clrMapOvr>
  <p:transition>
    <p:fade thruBlk="1"/>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447"/>
        <p:cNvGrpSpPr/>
        <p:nvPr/>
      </p:nvGrpSpPr>
      <p:grpSpPr>
        <a:xfrm>
          <a:off x="0" y="0"/>
          <a:ext cx="0" cy="0"/>
          <a:chOff x="0" y="0"/>
          <a:chExt cx="0" cy="0"/>
        </a:xfrm>
      </p:grpSpPr>
      <p:sp>
        <p:nvSpPr>
          <p:cNvPr id="448" name="Google Shape;448;p67"/>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Improvements</a:t>
            </a:r>
            <a:endParaRPr sz="3200"/>
          </a:p>
        </p:txBody>
      </p:sp>
      <p:graphicFrame>
        <p:nvGraphicFramePr>
          <p:cNvPr id="449" name="Google Shape;449;p67"/>
          <p:cNvGraphicFramePr/>
          <p:nvPr/>
        </p:nvGraphicFramePr>
        <p:xfrm>
          <a:off x="311700" y="1086238"/>
          <a:ext cx="8272600" cy="3169800"/>
        </p:xfrm>
        <a:graphic>
          <a:graphicData uri="http://schemas.openxmlformats.org/drawingml/2006/table">
            <a:tbl>
              <a:tblPr>
                <a:noFill/>
                <a:tableStyleId>{33504CE0-DB88-45E9-9528-990517D5C9B6}</a:tableStyleId>
              </a:tblPr>
              <a:tblGrid>
                <a:gridCol w="2330275">
                  <a:extLst>
                    <a:ext uri="{9D8B030D-6E8A-4147-A177-3AD203B41FA5}">
                      <a16:colId xmlns:a16="http://schemas.microsoft.com/office/drawing/2014/main" val="20000"/>
                    </a:ext>
                  </a:extLst>
                </a:gridCol>
                <a:gridCol w="5942325">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 b="1">
                          <a:solidFill>
                            <a:srgbClr val="FFFFFF"/>
                          </a:solidFill>
                        </a:rPr>
                        <a:t>Improvement #1</a:t>
                      </a: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i="1"/>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sz="1000">
                          <a:solidFill>
                            <a:srgbClr val="FFFFFF"/>
                          </a:solidFill>
                        </a:rPr>
                        <a:t>Rationale</a:t>
                      </a:r>
                      <a:endParaRPr sz="1000">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1"/>
                  </a:ext>
                </a:extLst>
              </a:tr>
              <a:tr h="428650">
                <a:tc>
                  <a:txBody>
                    <a:bodyPr/>
                    <a:lstStyle/>
                    <a:p>
                      <a:pPr marL="0" lvl="0" indent="0" algn="l" rtl="0">
                        <a:spcBef>
                          <a:spcPts val="0"/>
                        </a:spcBef>
                        <a:spcAft>
                          <a:spcPts val="0"/>
                        </a:spcAft>
                        <a:buNone/>
                      </a:pPr>
                      <a:r>
                        <a:rPr lang="en" b="1">
                          <a:solidFill>
                            <a:srgbClr val="FFFFFF"/>
                          </a:solidFill>
                        </a:rPr>
                        <a:t>Improvement #2</a:t>
                      </a: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i="1"/>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 sz="1000">
                          <a:solidFill>
                            <a:srgbClr val="FFFFFF"/>
                          </a:solidFill>
                        </a:rPr>
                        <a:t>Rationale</a:t>
                      </a:r>
                      <a:endParaRPr sz="1000">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a:p>
                    <a:p>
                      <a:pPr marL="0" lvl="0" indent="0" algn="l" rtl="0">
                        <a:spcBef>
                          <a:spcPts val="0"/>
                        </a:spcBef>
                        <a:spcAft>
                          <a:spcPts val="0"/>
                        </a:spcAft>
                        <a:buNone/>
                      </a:pPr>
                      <a:endParaRPr i="1"/>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475"/>
        <p:cNvGrpSpPr/>
        <p:nvPr/>
      </p:nvGrpSpPr>
      <p:grpSpPr>
        <a:xfrm>
          <a:off x="0" y="0"/>
          <a:ext cx="0" cy="0"/>
          <a:chOff x="0" y="0"/>
          <a:chExt cx="0" cy="0"/>
        </a:xfrm>
      </p:grpSpPr>
      <p:sp>
        <p:nvSpPr>
          <p:cNvPr id="476" name="Google Shape;476;p71"/>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Course correct (OPTIONAL)</a:t>
            </a:r>
            <a:endParaRPr sz="3200"/>
          </a:p>
        </p:txBody>
      </p:sp>
      <p:sp>
        <p:nvSpPr>
          <p:cNvPr id="477" name="Google Shape;477;p71"/>
          <p:cNvSpPr txBox="1">
            <a:spLocks noGrp="1"/>
          </p:cNvSpPr>
          <p:nvPr>
            <p:ph type="body" idx="1"/>
          </p:nvPr>
        </p:nvSpPr>
        <p:spPr>
          <a:xfrm>
            <a:off x="311700" y="923875"/>
            <a:ext cx="8520600" cy="39327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Now that we’ve gotten feedback about the prototype, you have a chance to update your prototype before one more round of user testing.</a:t>
            </a: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You don’t need to address every issue that came up in user testing, but you should prioritize the 2 issues that you think will be the most impactful.</a:t>
            </a: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Here’s what you need to do:</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Pick the top two issues that you identified in the previous user interviews</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Explain your rationale for wanting to address those two issues</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Update your Figma file to address those two issues</a:t>
            </a: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Tips:</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Make sure to create a copy of your Figma file (or use a separate page in your existing file), so that we can see the changes from v1 to v2</a:t>
            </a:r>
            <a:endParaRPr sz="1200">
              <a:solidFill>
                <a:srgbClr val="000000"/>
              </a:solidFill>
            </a:endParaRPr>
          </a:p>
        </p:txBody>
      </p:sp>
      <p:grpSp>
        <p:nvGrpSpPr>
          <p:cNvPr id="478" name="Google Shape;478;p71"/>
          <p:cNvGrpSpPr/>
          <p:nvPr/>
        </p:nvGrpSpPr>
        <p:grpSpPr>
          <a:xfrm>
            <a:off x="7323300" y="-248449"/>
            <a:ext cx="2056105" cy="1872049"/>
            <a:chOff x="7323300" y="-248449"/>
            <a:chExt cx="2056105" cy="1872049"/>
          </a:xfrm>
        </p:grpSpPr>
        <p:sp>
          <p:nvSpPr>
            <p:cNvPr id="479" name="Google Shape;479;p71"/>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71"/>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72"/>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Prototype v2</a:t>
            </a:r>
            <a:endParaRPr sz="3200"/>
          </a:p>
        </p:txBody>
      </p:sp>
      <p:sp>
        <p:nvSpPr>
          <p:cNvPr id="486" name="Google Shape;486;p72"/>
          <p:cNvSpPr txBox="1"/>
          <p:nvPr/>
        </p:nvSpPr>
        <p:spPr>
          <a:xfrm>
            <a:off x="7117013" y="3011975"/>
            <a:ext cx="1009500" cy="441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800">
                <a:latin typeface="Open Sans"/>
                <a:ea typeface="Open Sans"/>
                <a:cs typeface="Open Sans"/>
                <a:sym typeface="Open Sans"/>
              </a:rPr>
              <a:t>Link your prototype v2</a:t>
            </a:r>
            <a:endParaRPr sz="800">
              <a:latin typeface="Open Sans"/>
              <a:ea typeface="Open Sans"/>
              <a:cs typeface="Open Sans"/>
              <a:sym typeface="Open Sans"/>
            </a:endParaRPr>
          </a:p>
        </p:txBody>
      </p:sp>
      <p:pic>
        <p:nvPicPr>
          <p:cNvPr id="487" name="Google Shape;487;p72"/>
          <p:cNvPicPr preferRelativeResize="0"/>
          <p:nvPr/>
        </p:nvPicPr>
        <p:blipFill>
          <a:blip r:embed="rId3">
            <a:alphaModFix/>
          </a:blip>
          <a:stretch>
            <a:fillRect/>
          </a:stretch>
        </p:blipFill>
        <p:spPr>
          <a:xfrm>
            <a:off x="6679500" y="1629488"/>
            <a:ext cx="1884525" cy="1884525"/>
          </a:xfrm>
          <a:prstGeom prst="rect">
            <a:avLst/>
          </a:prstGeom>
          <a:noFill/>
          <a:ln>
            <a:noFill/>
          </a:ln>
        </p:spPr>
      </p:pic>
      <p:graphicFrame>
        <p:nvGraphicFramePr>
          <p:cNvPr id="488" name="Google Shape;488;p72"/>
          <p:cNvGraphicFramePr/>
          <p:nvPr/>
        </p:nvGraphicFramePr>
        <p:xfrm>
          <a:off x="311700" y="1077138"/>
          <a:ext cx="6476850" cy="3474630"/>
        </p:xfrm>
        <a:graphic>
          <a:graphicData uri="http://schemas.openxmlformats.org/drawingml/2006/table">
            <a:tbl>
              <a:tblPr>
                <a:noFill/>
                <a:tableStyleId>{33504CE0-DB88-45E9-9528-990517D5C9B6}</a:tableStyleId>
              </a:tblPr>
              <a:tblGrid>
                <a:gridCol w="1965300">
                  <a:extLst>
                    <a:ext uri="{9D8B030D-6E8A-4147-A177-3AD203B41FA5}">
                      <a16:colId xmlns:a16="http://schemas.microsoft.com/office/drawing/2014/main" val="20000"/>
                    </a:ext>
                  </a:extLst>
                </a:gridCol>
                <a:gridCol w="4511550">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 b="1">
                          <a:solidFill>
                            <a:srgbClr val="FFFFFF"/>
                          </a:solidFill>
                        </a:rPr>
                        <a:t>Description</a:t>
                      </a:r>
                      <a:endParaRPr b="1">
                        <a:solidFill>
                          <a:srgbClr val="FFFFFF"/>
                        </a:solidFill>
                      </a:endParaRPr>
                    </a:p>
                    <a:p>
                      <a:pPr marL="457200" lvl="0" indent="-292100" algn="l" rtl="0">
                        <a:spcBef>
                          <a:spcPts val="0"/>
                        </a:spcBef>
                        <a:spcAft>
                          <a:spcPts val="0"/>
                        </a:spcAft>
                        <a:buClr>
                          <a:srgbClr val="FFFFFF"/>
                        </a:buClr>
                        <a:buSzPts val="1000"/>
                        <a:buChar char="●"/>
                      </a:pPr>
                      <a:r>
                        <a:rPr lang="en" sz="1000">
                          <a:solidFill>
                            <a:srgbClr val="FFFFFF"/>
                          </a:solidFill>
                        </a:rPr>
                        <a:t>High level overview of the prototype</a:t>
                      </a:r>
                      <a:endParaRPr sz="1000">
                        <a:solidFill>
                          <a:srgbClr val="FFFFFF"/>
                        </a:solidFill>
                      </a:endParaRPr>
                    </a:p>
                    <a:p>
                      <a:pPr marL="457200" lvl="0" indent="-292100" algn="l" rtl="0">
                        <a:spcBef>
                          <a:spcPts val="0"/>
                        </a:spcBef>
                        <a:spcAft>
                          <a:spcPts val="0"/>
                        </a:spcAft>
                        <a:buClr>
                          <a:srgbClr val="FFFFFF"/>
                        </a:buClr>
                        <a:buSzPts val="1000"/>
                        <a:buChar char="●"/>
                      </a:pPr>
                      <a:r>
                        <a:rPr lang="en" sz="1000">
                          <a:solidFill>
                            <a:srgbClr val="FFFFFF"/>
                          </a:solidFill>
                        </a:rPr>
                        <a:t>What does it do?</a:t>
                      </a:r>
                      <a:endParaRPr sz="1000">
                        <a:solidFill>
                          <a:srgbClr val="FFFFFF"/>
                        </a:solidFill>
                      </a:endParaRPr>
                    </a:p>
                    <a:p>
                      <a:pPr marL="0" lvl="0" indent="0" algn="l" rtl="0">
                        <a:spcBef>
                          <a:spcPts val="0"/>
                        </a:spcBef>
                        <a:spcAft>
                          <a:spcPts val="0"/>
                        </a:spcAft>
                        <a:buNone/>
                      </a:pPr>
                      <a:endParaRPr>
                        <a:solidFill>
                          <a:srgbClr val="FFFFFF"/>
                        </a:solidFill>
                      </a:endParaRPr>
                    </a:p>
                    <a:p>
                      <a:pPr marL="0" lvl="0" indent="0" algn="l" rtl="0">
                        <a:spcBef>
                          <a:spcPts val="0"/>
                        </a:spcBef>
                        <a:spcAft>
                          <a:spcPts val="0"/>
                        </a:spcAft>
                        <a:buNone/>
                      </a:pPr>
                      <a:endParaRPr>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a:latin typeface="Open Sans"/>
                        <a:ea typeface="Open Sans"/>
                        <a:cs typeface="Open Sans"/>
                        <a:sym typeface="Open Sans"/>
                      </a:endParaRPr>
                    </a:p>
                    <a:p>
                      <a:pPr marL="0" lvl="0" indent="0" algn="l" rtl="0">
                        <a:spcBef>
                          <a:spcPts val="0"/>
                        </a:spcBef>
                        <a:spcAft>
                          <a:spcPts val="0"/>
                        </a:spcAft>
                        <a:buNone/>
                      </a:pPr>
                      <a:endParaRPr sz="1000" i="1"/>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b="1">
                          <a:solidFill>
                            <a:srgbClr val="FFFFFF"/>
                          </a:solidFill>
                        </a:rPr>
                        <a:t>Assumptions</a:t>
                      </a:r>
                      <a:endParaRPr b="1">
                        <a:solidFill>
                          <a:srgbClr val="FFFFFF"/>
                        </a:solidFill>
                      </a:endParaRPr>
                    </a:p>
                    <a:p>
                      <a:pPr marL="457200" lvl="0" indent="-292100" algn="l" rtl="0">
                        <a:spcBef>
                          <a:spcPts val="0"/>
                        </a:spcBef>
                        <a:spcAft>
                          <a:spcPts val="0"/>
                        </a:spcAft>
                        <a:buClr>
                          <a:srgbClr val="FFFFFF"/>
                        </a:buClr>
                        <a:buSzPts val="1000"/>
                        <a:buChar char="●"/>
                      </a:pPr>
                      <a:r>
                        <a:rPr lang="en" sz="1000">
                          <a:solidFill>
                            <a:srgbClr val="FFFFFF"/>
                          </a:solidFill>
                        </a:rPr>
                        <a:t>Any assumptions within the prototype</a:t>
                      </a:r>
                      <a:endParaRPr>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a:latin typeface="Open Sans"/>
                        <a:ea typeface="Open Sans"/>
                        <a:cs typeface="Open Sans"/>
                        <a:sym typeface="Open Sans"/>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b="1">
                          <a:solidFill>
                            <a:srgbClr val="FFFFFF"/>
                          </a:solidFill>
                        </a:rPr>
                        <a:t>Tasks</a:t>
                      </a:r>
                      <a:endParaRPr b="1">
                        <a:solidFill>
                          <a:srgbClr val="FFFFFF"/>
                        </a:solidFill>
                      </a:endParaRPr>
                    </a:p>
                    <a:p>
                      <a:pPr marL="457200" lvl="0" indent="-292100" algn="l" rtl="0">
                        <a:spcBef>
                          <a:spcPts val="0"/>
                        </a:spcBef>
                        <a:spcAft>
                          <a:spcPts val="0"/>
                        </a:spcAft>
                        <a:buClr>
                          <a:srgbClr val="FFFFFF"/>
                        </a:buClr>
                        <a:buSzPts val="1000"/>
                        <a:buChar char="●"/>
                      </a:pPr>
                      <a:r>
                        <a:rPr lang="en" sz="1000">
                          <a:solidFill>
                            <a:srgbClr val="FFFFFF"/>
                          </a:solidFill>
                        </a:rPr>
                        <a:t>What are the tasks that a user can complete in the prototype?</a:t>
                      </a:r>
                      <a:endParaRPr sz="1000">
                        <a:solidFill>
                          <a:srgbClr val="FFFFFF"/>
                        </a:solidFill>
                      </a:endParaRPr>
                    </a:p>
                    <a:p>
                      <a:pPr marL="0" lvl="0" indent="0" algn="l" rtl="0">
                        <a:spcBef>
                          <a:spcPts val="0"/>
                        </a:spcBef>
                        <a:spcAft>
                          <a:spcPts val="0"/>
                        </a:spcAft>
                        <a:buNone/>
                      </a:pPr>
                      <a:endParaRPr>
                        <a:solidFill>
                          <a:srgbClr val="FFFFFF"/>
                        </a:solidFill>
                      </a:endParaRPr>
                    </a:p>
                    <a:p>
                      <a:pPr marL="0" lvl="0" indent="0" algn="l" rtl="0">
                        <a:spcBef>
                          <a:spcPts val="0"/>
                        </a:spcBef>
                        <a:spcAft>
                          <a:spcPts val="0"/>
                        </a:spcAft>
                        <a:buNone/>
                      </a:pPr>
                      <a:endParaRPr>
                        <a:solidFill>
                          <a:srgbClr val="FFFFFF"/>
                        </a:solidFill>
                      </a:endParaRPr>
                    </a:p>
                    <a:p>
                      <a:pPr marL="0" lvl="0" indent="0" algn="l" rtl="0">
                        <a:spcBef>
                          <a:spcPts val="0"/>
                        </a:spcBef>
                        <a:spcAft>
                          <a:spcPts val="0"/>
                        </a:spcAft>
                        <a:buNone/>
                      </a:pPr>
                      <a:endParaRPr>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492"/>
        <p:cNvGrpSpPr/>
        <p:nvPr/>
      </p:nvGrpSpPr>
      <p:grpSpPr>
        <a:xfrm>
          <a:off x="0" y="0"/>
          <a:ext cx="0" cy="0"/>
          <a:chOff x="0" y="0"/>
          <a:chExt cx="0" cy="0"/>
        </a:xfrm>
      </p:grpSpPr>
      <p:sp>
        <p:nvSpPr>
          <p:cNvPr id="493" name="Google Shape;493;p73"/>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User Studies (OPTIONAL)</a:t>
            </a:r>
            <a:endParaRPr sz="3200"/>
          </a:p>
        </p:txBody>
      </p:sp>
      <p:sp>
        <p:nvSpPr>
          <p:cNvPr id="494" name="Google Shape;494;p73"/>
          <p:cNvSpPr txBox="1">
            <a:spLocks noGrp="1"/>
          </p:cNvSpPr>
          <p:nvPr>
            <p:ph type="body" idx="1"/>
          </p:nvPr>
        </p:nvSpPr>
        <p:spPr>
          <a:xfrm>
            <a:off x="311700" y="923875"/>
            <a:ext cx="8520600" cy="39528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r>
              <a:rPr lang="en" sz="1200" dirty="0">
                <a:solidFill>
                  <a:srgbClr val="000000"/>
                </a:solidFill>
              </a:rPr>
              <a:t>Now that you’ve updated your prototype to address the issues you’ve identified, we’re going to do one more round of user interviews. You’ll use the research plan you created to guide the study and will record the audio from the session. You should also plan to take notes during the session.</a:t>
            </a:r>
            <a:endParaRPr sz="1200" dirty="0">
              <a:solidFill>
                <a:srgbClr val="000000"/>
              </a:solidFill>
            </a:endParaRPr>
          </a:p>
          <a:p>
            <a:pPr marL="114300" lvl="0" indent="0" algn="l" rtl="0">
              <a:lnSpc>
                <a:spcPct val="115000"/>
              </a:lnSpc>
              <a:spcBef>
                <a:spcPts val="700"/>
              </a:spcBef>
              <a:spcAft>
                <a:spcPts val="0"/>
              </a:spcAft>
              <a:buNone/>
            </a:pPr>
            <a:endParaRPr sz="1200" dirty="0">
              <a:solidFill>
                <a:srgbClr val="000000"/>
              </a:solidFill>
            </a:endParaRPr>
          </a:p>
          <a:p>
            <a:pPr marL="114300" lvl="0" indent="0" algn="l" rtl="0">
              <a:lnSpc>
                <a:spcPct val="115000"/>
              </a:lnSpc>
              <a:spcBef>
                <a:spcPts val="700"/>
              </a:spcBef>
              <a:spcAft>
                <a:spcPts val="0"/>
              </a:spcAft>
              <a:buNone/>
            </a:pPr>
            <a:r>
              <a:rPr lang="en" sz="1200" dirty="0">
                <a:solidFill>
                  <a:srgbClr val="000000"/>
                </a:solidFill>
              </a:rPr>
              <a:t>Here’s what you need to do:</a:t>
            </a:r>
            <a:endParaRPr sz="1200" dirty="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dirty="0">
                <a:solidFill>
                  <a:srgbClr val="000000"/>
                </a:solidFill>
              </a:rPr>
              <a:t>Schedule a meeting with one person you can interview about your prototype</a:t>
            </a:r>
            <a:endParaRPr sz="1200" dirty="0">
              <a:solidFill>
                <a:srgbClr val="000000"/>
              </a:solidFill>
            </a:endParaRPr>
          </a:p>
          <a:p>
            <a:pPr marL="914400" lvl="1" indent="-292100" algn="l" rtl="0">
              <a:lnSpc>
                <a:spcPct val="115000"/>
              </a:lnSpc>
              <a:spcBef>
                <a:spcPts val="0"/>
              </a:spcBef>
              <a:spcAft>
                <a:spcPts val="0"/>
              </a:spcAft>
              <a:buClr>
                <a:srgbClr val="000000"/>
              </a:buClr>
              <a:buSzPts val="1000"/>
              <a:buChar char="○"/>
            </a:pPr>
            <a:r>
              <a:rPr lang="en" sz="1000" dirty="0">
                <a:solidFill>
                  <a:srgbClr val="000000"/>
                </a:solidFill>
              </a:rPr>
              <a:t>Note: It might not be possible to someone who meets your target user criteria-- and that’s ok for the sake of this exercise</a:t>
            </a:r>
            <a:endParaRPr sz="1000" dirty="0">
              <a:solidFill>
                <a:srgbClr val="000000"/>
              </a:solidFill>
            </a:endParaRPr>
          </a:p>
          <a:p>
            <a:pPr marL="914400" lvl="1" indent="-292100" algn="l" rtl="0">
              <a:lnSpc>
                <a:spcPct val="115000"/>
              </a:lnSpc>
              <a:spcBef>
                <a:spcPts val="0"/>
              </a:spcBef>
              <a:spcAft>
                <a:spcPts val="0"/>
              </a:spcAft>
              <a:buClr>
                <a:srgbClr val="000000"/>
              </a:buClr>
              <a:buSzPts val="1000"/>
              <a:buChar char="○"/>
            </a:pPr>
            <a:r>
              <a:rPr lang="en" sz="1000" dirty="0">
                <a:solidFill>
                  <a:srgbClr val="000000"/>
                </a:solidFill>
              </a:rPr>
              <a:t>Please don’t interview someone who you previously interviewed in the prior round</a:t>
            </a:r>
            <a:endParaRPr sz="1000" dirty="0">
              <a:solidFill>
                <a:srgbClr val="000000"/>
              </a:solidFill>
            </a:endParaRPr>
          </a:p>
          <a:p>
            <a:pPr lvl="0" indent="-304800">
              <a:lnSpc>
                <a:spcPct val="115000"/>
              </a:lnSpc>
              <a:buClr>
                <a:srgbClr val="000000"/>
              </a:buClr>
              <a:buSzPts val="1200"/>
              <a:buChar char="●"/>
            </a:pPr>
            <a:r>
              <a:rPr lang="en-US" sz="1200" dirty="0">
                <a:solidFill>
                  <a:srgbClr val="000000"/>
                </a:solidFill>
              </a:rPr>
              <a:t>Run through your interview script in the research plan.</a:t>
            </a:r>
          </a:p>
          <a:p>
            <a:pPr lvl="1" indent="-304800">
              <a:lnSpc>
                <a:spcPct val="115000"/>
              </a:lnSpc>
              <a:spcBef>
                <a:spcPts val="0"/>
              </a:spcBef>
              <a:buClr>
                <a:srgbClr val="000000"/>
              </a:buClr>
              <a:buSzPts val="1200"/>
              <a:buChar char="○"/>
            </a:pPr>
            <a:r>
              <a:rPr lang="en-US" sz="1200" dirty="0">
                <a:solidFill>
                  <a:srgbClr val="000000"/>
                </a:solidFill>
              </a:rPr>
              <a:t>You will ask some background questions to the participant and then ask them to complete several tasks</a:t>
            </a:r>
          </a:p>
          <a:p>
            <a:pPr lvl="0" indent="-304800">
              <a:lnSpc>
                <a:spcPct val="115000"/>
              </a:lnSpc>
              <a:buClr>
                <a:srgbClr val="000000"/>
              </a:buClr>
              <a:buSzPts val="1200"/>
              <a:buChar char="●"/>
            </a:pPr>
            <a:r>
              <a:rPr lang="en-US" sz="1200" dirty="0">
                <a:solidFill>
                  <a:srgbClr val="000000"/>
                </a:solidFill>
              </a:rPr>
              <a:t>Take notes during the interview and include on the Notes page below</a:t>
            </a:r>
          </a:p>
          <a:p>
            <a:pPr lvl="0" indent="-304800">
              <a:lnSpc>
                <a:spcPct val="115000"/>
              </a:lnSpc>
              <a:buClr>
                <a:srgbClr val="000000"/>
              </a:buClr>
              <a:buSzPts val="1200"/>
              <a:buChar char="●"/>
            </a:pPr>
            <a:r>
              <a:rPr lang="en-US" sz="1200" dirty="0">
                <a:solidFill>
                  <a:srgbClr val="000000"/>
                </a:solidFill>
              </a:rPr>
              <a:t>Record the audio of the interview and attach a link on the  Key Findings page below</a:t>
            </a:r>
          </a:p>
          <a:p>
            <a:pPr lvl="0" indent="-304800">
              <a:lnSpc>
                <a:spcPct val="115000"/>
              </a:lnSpc>
              <a:buClr>
                <a:srgbClr val="000000"/>
              </a:buClr>
              <a:buSzPts val="1200"/>
              <a:buChar char="●"/>
            </a:pPr>
            <a:r>
              <a:rPr lang="en-US" sz="1200" dirty="0">
                <a:solidFill>
                  <a:srgbClr val="000000"/>
                </a:solidFill>
              </a:rPr>
              <a:t>You should plan to spend about 30 minutes per interview</a:t>
            </a:r>
          </a:p>
          <a:p>
            <a:pPr marL="114300" lvl="0" indent="0" algn="l" rtl="0">
              <a:lnSpc>
                <a:spcPct val="115000"/>
              </a:lnSpc>
              <a:spcBef>
                <a:spcPts val="700"/>
              </a:spcBef>
              <a:spcAft>
                <a:spcPts val="0"/>
              </a:spcAft>
              <a:buNone/>
            </a:pPr>
            <a:r>
              <a:rPr lang="en" sz="1200" dirty="0">
                <a:solidFill>
                  <a:srgbClr val="000000"/>
                </a:solidFill>
              </a:rPr>
              <a:t>Tips:</a:t>
            </a:r>
            <a:endParaRPr sz="1200" dirty="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dirty="0">
                <a:solidFill>
                  <a:srgbClr val="000000"/>
                </a:solidFill>
              </a:rPr>
              <a:t>Ask the user to think out loud as they are going through the prototype</a:t>
            </a:r>
            <a:endParaRPr sz="1200" dirty="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dirty="0">
                <a:solidFill>
                  <a:srgbClr val="000000"/>
                </a:solidFill>
              </a:rPr>
              <a:t>Remind them that they are not being tested-- you are hoping to get their feedback about a new concept</a:t>
            </a:r>
            <a:endParaRPr sz="1200" dirty="0">
              <a:solidFill>
                <a:srgbClr val="000000"/>
              </a:solidFill>
            </a:endParaRPr>
          </a:p>
          <a:p>
            <a:pPr marL="0" lvl="0" indent="0" algn="l" rtl="0">
              <a:lnSpc>
                <a:spcPct val="115000"/>
              </a:lnSpc>
              <a:spcBef>
                <a:spcPts val="700"/>
              </a:spcBef>
              <a:spcAft>
                <a:spcPts val="0"/>
              </a:spcAft>
              <a:buNone/>
            </a:pPr>
            <a:endParaRPr sz="1200" dirty="0">
              <a:solidFill>
                <a:srgbClr val="000000"/>
              </a:solidFill>
            </a:endParaRPr>
          </a:p>
        </p:txBody>
      </p:sp>
      <p:grpSp>
        <p:nvGrpSpPr>
          <p:cNvPr id="495" name="Google Shape;495;p73"/>
          <p:cNvGrpSpPr/>
          <p:nvPr/>
        </p:nvGrpSpPr>
        <p:grpSpPr>
          <a:xfrm>
            <a:off x="7323300" y="-248449"/>
            <a:ext cx="2056105" cy="1872049"/>
            <a:chOff x="7323300" y="-248449"/>
            <a:chExt cx="2056105" cy="1872049"/>
          </a:xfrm>
        </p:grpSpPr>
        <p:sp>
          <p:nvSpPr>
            <p:cNvPr id="496" name="Google Shape;496;p73"/>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73"/>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501"/>
        <p:cNvGrpSpPr/>
        <p:nvPr/>
      </p:nvGrpSpPr>
      <p:grpSpPr>
        <a:xfrm>
          <a:off x="0" y="0"/>
          <a:ext cx="0" cy="0"/>
          <a:chOff x="0" y="0"/>
          <a:chExt cx="0" cy="0"/>
        </a:xfrm>
      </p:grpSpPr>
      <p:sp>
        <p:nvSpPr>
          <p:cNvPr id="502" name="Google Shape;502;p74"/>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User Testing Round 2</a:t>
            </a:r>
            <a:endParaRPr sz="3200"/>
          </a:p>
        </p:txBody>
      </p:sp>
      <p:pic>
        <p:nvPicPr>
          <p:cNvPr id="503" name="Google Shape;503;p74"/>
          <p:cNvPicPr preferRelativeResize="0"/>
          <p:nvPr/>
        </p:nvPicPr>
        <p:blipFill>
          <a:blip r:embed="rId3">
            <a:alphaModFix/>
          </a:blip>
          <a:stretch>
            <a:fillRect/>
          </a:stretch>
        </p:blipFill>
        <p:spPr>
          <a:xfrm>
            <a:off x="8218850" y="151850"/>
            <a:ext cx="772025" cy="772025"/>
          </a:xfrm>
          <a:prstGeom prst="rect">
            <a:avLst/>
          </a:prstGeom>
          <a:noFill/>
          <a:ln>
            <a:noFill/>
          </a:ln>
        </p:spPr>
      </p:pic>
      <p:sp>
        <p:nvSpPr>
          <p:cNvPr id="504" name="Google Shape;504;p74"/>
          <p:cNvSpPr txBox="1"/>
          <p:nvPr/>
        </p:nvSpPr>
        <p:spPr>
          <a:xfrm>
            <a:off x="8100100" y="847675"/>
            <a:ext cx="1009500" cy="441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800">
                <a:latin typeface="Open Sans"/>
                <a:ea typeface="Open Sans"/>
                <a:cs typeface="Open Sans"/>
                <a:sym typeface="Open Sans"/>
              </a:rPr>
              <a:t>Link your audio recording</a:t>
            </a:r>
            <a:endParaRPr sz="800">
              <a:latin typeface="Open Sans"/>
              <a:ea typeface="Open Sans"/>
              <a:cs typeface="Open Sans"/>
              <a:sym typeface="Open Sans"/>
            </a:endParaRPr>
          </a:p>
        </p:txBody>
      </p:sp>
      <p:sp>
        <p:nvSpPr>
          <p:cNvPr id="505" name="Google Shape;505;p74"/>
          <p:cNvSpPr txBox="1"/>
          <p:nvPr/>
        </p:nvSpPr>
        <p:spPr>
          <a:xfrm>
            <a:off x="7076200" y="847675"/>
            <a:ext cx="1009500" cy="441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800">
                <a:latin typeface="Open Sans"/>
                <a:ea typeface="Open Sans"/>
                <a:cs typeface="Open Sans"/>
                <a:sym typeface="Open Sans"/>
              </a:rPr>
              <a:t>Link your </a:t>
            </a:r>
            <a:endParaRPr sz="800">
              <a:latin typeface="Open Sans"/>
              <a:ea typeface="Open Sans"/>
              <a:cs typeface="Open Sans"/>
              <a:sym typeface="Open Sans"/>
            </a:endParaRPr>
          </a:p>
          <a:p>
            <a:pPr marL="0" lvl="0" indent="0" algn="ctr" rtl="0">
              <a:spcBef>
                <a:spcPts val="0"/>
              </a:spcBef>
              <a:spcAft>
                <a:spcPts val="0"/>
              </a:spcAft>
              <a:buNone/>
            </a:pPr>
            <a:r>
              <a:rPr lang="en" sz="800">
                <a:latin typeface="Open Sans"/>
                <a:ea typeface="Open Sans"/>
                <a:cs typeface="Open Sans"/>
                <a:sym typeface="Open Sans"/>
              </a:rPr>
              <a:t>notes</a:t>
            </a:r>
            <a:endParaRPr sz="800">
              <a:latin typeface="Open Sans"/>
              <a:ea typeface="Open Sans"/>
              <a:cs typeface="Open Sans"/>
              <a:sym typeface="Open Sans"/>
            </a:endParaRPr>
          </a:p>
        </p:txBody>
      </p:sp>
      <p:pic>
        <p:nvPicPr>
          <p:cNvPr id="506" name="Google Shape;506;p74"/>
          <p:cNvPicPr preferRelativeResize="0"/>
          <p:nvPr/>
        </p:nvPicPr>
        <p:blipFill>
          <a:blip r:embed="rId4">
            <a:alphaModFix/>
          </a:blip>
          <a:stretch>
            <a:fillRect/>
          </a:stretch>
        </p:blipFill>
        <p:spPr>
          <a:xfrm>
            <a:off x="7194950" y="174150"/>
            <a:ext cx="772026" cy="772026"/>
          </a:xfrm>
          <a:prstGeom prst="rect">
            <a:avLst/>
          </a:prstGeom>
          <a:noFill/>
          <a:ln>
            <a:noFill/>
          </a:ln>
        </p:spPr>
      </p:pic>
      <p:sp>
        <p:nvSpPr>
          <p:cNvPr id="507" name="Google Shape;507;p74"/>
          <p:cNvSpPr txBox="1">
            <a:spLocks noGrp="1"/>
          </p:cNvSpPr>
          <p:nvPr>
            <p:ph type="body" idx="1"/>
          </p:nvPr>
        </p:nvSpPr>
        <p:spPr>
          <a:xfrm>
            <a:off x="311700" y="923875"/>
            <a:ext cx="8520600" cy="314700"/>
          </a:xfrm>
          <a:prstGeom prst="rect">
            <a:avLst/>
          </a:prstGeom>
        </p:spPr>
        <p:txBody>
          <a:bodyPr spcFirstLastPara="1" wrap="square" lIns="34275" tIns="34275" rIns="34275" bIns="34275" anchor="t" anchorCtr="0">
            <a:noAutofit/>
          </a:bodyPr>
          <a:lstStyle/>
          <a:p>
            <a:pPr marL="0" lvl="0" indent="0" algn="l" rtl="0">
              <a:lnSpc>
                <a:spcPct val="115000"/>
              </a:lnSpc>
              <a:spcBef>
                <a:spcPts val="700"/>
              </a:spcBef>
              <a:spcAft>
                <a:spcPts val="0"/>
              </a:spcAft>
              <a:buNone/>
            </a:pPr>
            <a:r>
              <a:rPr lang="en" sz="1200">
                <a:solidFill>
                  <a:srgbClr val="000000"/>
                </a:solidFill>
              </a:rPr>
              <a:t>Key Findings from Participant 3</a:t>
            </a:r>
            <a:endParaRPr sz="1200">
              <a:solidFill>
                <a:srgbClr val="000000"/>
              </a:solidFill>
            </a:endParaRPr>
          </a:p>
          <a:p>
            <a:pPr marL="0" lvl="0" indent="0" algn="l" rtl="0">
              <a:lnSpc>
                <a:spcPct val="115000"/>
              </a:lnSpc>
              <a:spcBef>
                <a:spcPts val="700"/>
              </a:spcBef>
              <a:spcAft>
                <a:spcPts val="0"/>
              </a:spcAft>
              <a:buNone/>
            </a:pPr>
            <a:endParaRPr sz="1200">
              <a:solidFill>
                <a:srgbClr val="000000"/>
              </a:solidFill>
            </a:endParaRPr>
          </a:p>
        </p:txBody>
      </p:sp>
      <p:graphicFrame>
        <p:nvGraphicFramePr>
          <p:cNvPr id="508" name="Google Shape;508;p74"/>
          <p:cNvGraphicFramePr/>
          <p:nvPr/>
        </p:nvGraphicFramePr>
        <p:xfrm>
          <a:off x="311700" y="1238638"/>
          <a:ext cx="7702925" cy="3535590"/>
        </p:xfrm>
        <a:graphic>
          <a:graphicData uri="http://schemas.openxmlformats.org/drawingml/2006/table">
            <a:tbl>
              <a:tblPr>
                <a:noFill/>
                <a:tableStyleId>{33504CE0-DB88-45E9-9528-990517D5C9B6}</a:tableStyleId>
              </a:tblPr>
              <a:tblGrid>
                <a:gridCol w="2169800">
                  <a:extLst>
                    <a:ext uri="{9D8B030D-6E8A-4147-A177-3AD203B41FA5}">
                      <a16:colId xmlns:a16="http://schemas.microsoft.com/office/drawing/2014/main" val="20000"/>
                    </a:ext>
                  </a:extLst>
                </a:gridCol>
                <a:gridCol w="5533125">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 b="1">
                          <a:solidFill>
                            <a:srgbClr val="FFFFFF"/>
                          </a:solidFill>
                        </a:rPr>
                        <a:t>What worked well</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0"/>
                  </a:ext>
                </a:extLst>
              </a:tr>
              <a:tr h="428650">
                <a:tc>
                  <a:txBody>
                    <a:bodyPr/>
                    <a:lstStyle/>
                    <a:p>
                      <a:pPr marL="0" lvl="0" indent="0" algn="l" rtl="0">
                        <a:spcBef>
                          <a:spcPts val="0"/>
                        </a:spcBef>
                        <a:spcAft>
                          <a:spcPts val="0"/>
                        </a:spcAft>
                        <a:buNone/>
                      </a:pPr>
                      <a:r>
                        <a:rPr lang="en" b="1">
                          <a:solidFill>
                            <a:srgbClr val="FFFFFF"/>
                          </a:solidFill>
                        </a:rPr>
                        <a:t>Where participants got stuck</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1"/>
                  </a:ext>
                </a:extLst>
              </a:tr>
              <a:tr h="428650">
                <a:tc>
                  <a:txBody>
                    <a:bodyPr/>
                    <a:lstStyle/>
                    <a:p>
                      <a:pPr marL="0" lvl="0" indent="0" algn="l" rtl="0">
                        <a:spcBef>
                          <a:spcPts val="0"/>
                        </a:spcBef>
                        <a:spcAft>
                          <a:spcPts val="0"/>
                        </a:spcAft>
                        <a:buNone/>
                      </a:pPr>
                      <a:r>
                        <a:rPr lang="en" b="1">
                          <a:solidFill>
                            <a:srgbClr val="FFFFFF"/>
                          </a:solidFill>
                        </a:rPr>
                        <a:t>Other observations</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l" rtl="0">
                        <a:spcBef>
                          <a:spcPts val="0"/>
                        </a:spcBef>
                        <a:spcAft>
                          <a:spcPts val="0"/>
                        </a:spcAft>
                        <a:buNone/>
                      </a:pPr>
                      <a:endParaRPr b="1">
                        <a:solidFill>
                          <a:srgbClr val="FFFFFF"/>
                        </a:solidFill>
                      </a:endParaRPr>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solidFill>
                      <a:srgbClr val="02B3E4"/>
                    </a:solidFill>
                  </a:tcPr>
                </a:tc>
                <a:tc>
                  <a:txBody>
                    <a:bodyPr/>
                    <a:lstStyle/>
                    <a:p>
                      <a:pPr marL="0" lvl="0" indent="0" algn="l" rtl="0">
                        <a:spcBef>
                          <a:spcPts val="0"/>
                        </a:spcBef>
                        <a:spcAft>
                          <a:spcPts val="0"/>
                        </a:spcAft>
                        <a:buNone/>
                      </a:pPr>
                      <a:endParaRPr sz="1000" i="1"/>
                    </a:p>
                  </a:txBody>
                  <a:tcPr marL="91425" marR="91425" marT="91425" marB="91425">
                    <a:lnL w="9525" cap="flat" cmpd="sng">
                      <a:solidFill>
                        <a:srgbClr val="02B3E4"/>
                      </a:solidFill>
                      <a:prstDash val="solid"/>
                      <a:round/>
                      <a:headEnd type="none" w="sm" len="sm"/>
                      <a:tailEnd type="none" w="sm" len="sm"/>
                    </a:lnL>
                    <a:lnR w="9525" cap="flat" cmpd="sng">
                      <a:solidFill>
                        <a:srgbClr val="02B3E4"/>
                      </a:solidFill>
                      <a:prstDash val="solid"/>
                      <a:round/>
                      <a:headEnd type="none" w="sm" len="sm"/>
                      <a:tailEnd type="none" w="sm" len="sm"/>
                    </a:lnR>
                    <a:lnT w="9525" cap="flat" cmpd="sng">
                      <a:solidFill>
                        <a:srgbClr val="02B3E4"/>
                      </a:solidFill>
                      <a:prstDash val="solid"/>
                      <a:round/>
                      <a:headEnd type="none" w="sm" len="sm"/>
                      <a:tailEnd type="none" w="sm" len="sm"/>
                    </a:lnT>
                    <a:lnB w="9525" cap="flat" cmpd="sng">
                      <a:solidFill>
                        <a:srgbClr val="02B3E4"/>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34"/>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Frame the Problem</a:t>
            </a:r>
            <a:endParaRPr sz="3200"/>
          </a:p>
        </p:txBody>
      </p:sp>
      <p:sp>
        <p:nvSpPr>
          <p:cNvPr id="165" name="Google Shape;165;p34"/>
          <p:cNvSpPr txBox="1">
            <a:spLocks noGrp="1"/>
          </p:cNvSpPr>
          <p:nvPr>
            <p:ph type="body" idx="1"/>
          </p:nvPr>
        </p:nvSpPr>
        <p:spPr>
          <a:xfrm>
            <a:off x="311700" y="1152475"/>
            <a:ext cx="8520600" cy="31908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r>
              <a:rPr lang="en" sz="1200" dirty="0">
                <a:solidFill>
                  <a:srgbClr val="000000"/>
                </a:solidFill>
              </a:rPr>
              <a:t>A PRD is a living document that will evolve throughout the development lifecycle. In this stage, an initial PRD doesn’t have to have all the answers-- but it can be a great tool to create a shared understanding of a problem/opportunity and get people excited about solving it.</a:t>
            </a:r>
            <a:endParaRPr sz="1200" dirty="0">
              <a:solidFill>
                <a:srgbClr val="000000"/>
              </a:solidFill>
            </a:endParaRPr>
          </a:p>
          <a:p>
            <a:pPr marL="114300" lvl="0" indent="0" algn="l" rtl="0">
              <a:lnSpc>
                <a:spcPct val="115000"/>
              </a:lnSpc>
              <a:spcBef>
                <a:spcPts val="700"/>
              </a:spcBef>
              <a:spcAft>
                <a:spcPts val="0"/>
              </a:spcAft>
              <a:buNone/>
            </a:pPr>
            <a:endParaRPr sz="1200" dirty="0">
              <a:solidFill>
                <a:srgbClr val="000000"/>
              </a:solidFill>
            </a:endParaRPr>
          </a:p>
          <a:p>
            <a:pPr marL="114300" lvl="0" indent="0" algn="l" rtl="0">
              <a:lnSpc>
                <a:spcPct val="115000"/>
              </a:lnSpc>
              <a:spcBef>
                <a:spcPts val="700"/>
              </a:spcBef>
              <a:spcAft>
                <a:spcPts val="0"/>
              </a:spcAft>
              <a:buNone/>
            </a:pPr>
            <a:r>
              <a:rPr lang="en" sz="1200" dirty="0">
                <a:solidFill>
                  <a:srgbClr val="000000"/>
                </a:solidFill>
              </a:rPr>
              <a:t>Here’s what you need to do:</a:t>
            </a:r>
            <a:endParaRPr sz="1200" dirty="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dirty="0">
                <a:solidFill>
                  <a:srgbClr val="000000"/>
                </a:solidFill>
              </a:rPr>
              <a:t>On the next slide, create an initial PRD with the following info: </a:t>
            </a:r>
            <a:endParaRPr sz="1200" dirty="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dirty="0">
                <a:solidFill>
                  <a:srgbClr val="000000"/>
                </a:solidFill>
              </a:rPr>
              <a:t>Relevant background information about the industry or problem</a:t>
            </a:r>
            <a:endParaRPr sz="1200" dirty="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dirty="0">
                <a:solidFill>
                  <a:srgbClr val="000000"/>
                </a:solidFill>
              </a:rPr>
              <a:t>Identify the problem/opportunity and why it’s important to solve</a:t>
            </a:r>
            <a:endParaRPr sz="1200" dirty="0">
              <a:solidFill>
                <a:srgbClr val="000000"/>
              </a:solidFill>
            </a:endParaRPr>
          </a:p>
          <a:p>
            <a:pPr marL="914400" lvl="1" indent="-304800" algn="l" rtl="0">
              <a:lnSpc>
                <a:spcPct val="115000"/>
              </a:lnSpc>
              <a:spcBef>
                <a:spcPts val="0"/>
              </a:spcBef>
              <a:spcAft>
                <a:spcPts val="0"/>
              </a:spcAft>
              <a:buClr>
                <a:srgbClr val="000000"/>
              </a:buClr>
              <a:buSzPts val="1200"/>
              <a:buChar char="○"/>
            </a:pPr>
            <a:r>
              <a:rPr lang="en" sz="1200" dirty="0">
                <a:solidFill>
                  <a:srgbClr val="000000"/>
                </a:solidFill>
              </a:rPr>
              <a:t>Create high level goals around how the problem should be solved</a:t>
            </a:r>
            <a:endParaRPr sz="1200" dirty="0">
              <a:solidFill>
                <a:srgbClr val="000000"/>
              </a:solidFill>
            </a:endParaRPr>
          </a:p>
          <a:p>
            <a:pPr marL="114300" lvl="0" indent="0" algn="l" rtl="0">
              <a:lnSpc>
                <a:spcPct val="115000"/>
              </a:lnSpc>
              <a:spcBef>
                <a:spcPts val="700"/>
              </a:spcBef>
              <a:spcAft>
                <a:spcPts val="0"/>
              </a:spcAft>
              <a:buNone/>
            </a:pPr>
            <a:r>
              <a:rPr lang="en" sz="1200" dirty="0">
                <a:solidFill>
                  <a:srgbClr val="000000"/>
                </a:solidFill>
              </a:rPr>
              <a:t>You will continue to evolve this PRD throughout the project</a:t>
            </a:r>
            <a:endParaRPr sz="1200" dirty="0">
              <a:solidFill>
                <a:srgbClr val="000000"/>
              </a:solidFill>
            </a:endParaRPr>
          </a:p>
        </p:txBody>
      </p:sp>
      <p:grpSp>
        <p:nvGrpSpPr>
          <p:cNvPr id="166" name="Google Shape;166;p34"/>
          <p:cNvGrpSpPr/>
          <p:nvPr/>
        </p:nvGrpSpPr>
        <p:grpSpPr>
          <a:xfrm>
            <a:off x="7323300" y="-248449"/>
            <a:ext cx="2056105" cy="1872049"/>
            <a:chOff x="7323300" y="-248449"/>
            <a:chExt cx="2056105" cy="1872049"/>
          </a:xfrm>
        </p:grpSpPr>
        <p:sp>
          <p:nvSpPr>
            <p:cNvPr id="167" name="Google Shape;167;p34"/>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4"/>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
        <p:nvSpPr>
          <p:cNvPr id="170" name="Google Shape;170;p34"/>
          <p:cNvSpPr txBox="1">
            <a:spLocks noGrp="1"/>
          </p:cNvSpPr>
          <p:nvPr>
            <p:ph type="title"/>
          </p:nvPr>
        </p:nvSpPr>
        <p:spPr>
          <a:xfrm>
            <a:off x="311700" y="6736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1400"/>
              <a:t>Starting a PRD is a great way capture background information and frame the problem</a:t>
            </a:r>
            <a:endParaRPr sz="14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F594DF-952F-DD47-9BE5-A92E805AF74F}"/>
              </a:ext>
            </a:extLst>
          </p:cNvPr>
          <p:cNvSpPr>
            <a:spLocks noGrp="1"/>
          </p:cNvSpPr>
          <p:nvPr>
            <p:ph type="title"/>
          </p:nvPr>
        </p:nvSpPr>
        <p:spPr/>
        <p:txBody>
          <a:bodyPr/>
          <a:lstStyle/>
          <a:p>
            <a:r>
              <a:rPr lang="en-US" sz="3200" dirty="0"/>
              <a:t>Participant 2:  Interview Notes</a:t>
            </a:r>
          </a:p>
        </p:txBody>
      </p:sp>
      <p:sp>
        <p:nvSpPr>
          <p:cNvPr id="5" name="Text Placeholder 4">
            <a:extLst>
              <a:ext uri="{FF2B5EF4-FFF2-40B4-BE49-F238E27FC236}">
                <a16:creationId xmlns:a16="http://schemas.microsoft.com/office/drawing/2014/main" id="{BD1D5139-22A4-1044-88A2-57985B7BD2EE}"/>
              </a:ext>
            </a:extLst>
          </p:cNvPr>
          <p:cNvSpPr>
            <a:spLocks noGrp="1"/>
          </p:cNvSpPr>
          <p:nvPr>
            <p:ph type="body" idx="3"/>
          </p:nvPr>
        </p:nvSpPr>
        <p:spPr>
          <a:xfrm>
            <a:off x="457200" y="900000"/>
            <a:ext cx="8229600" cy="3673677"/>
          </a:xfrm>
        </p:spPr>
        <p:txBody>
          <a:bodyPr anchor="t"/>
          <a:lstStyle/>
          <a:p>
            <a:endParaRPr lang="en-US" dirty="0"/>
          </a:p>
        </p:txBody>
      </p:sp>
    </p:spTree>
    <p:extLst>
      <p:ext uri="{BB962C8B-B14F-4D97-AF65-F5344CB8AC3E}">
        <p14:creationId xmlns:p14="http://schemas.microsoft.com/office/powerpoint/2010/main" val="29713153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512"/>
        <p:cNvGrpSpPr/>
        <p:nvPr/>
      </p:nvGrpSpPr>
      <p:grpSpPr>
        <a:xfrm>
          <a:off x="0" y="0"/>
          <a:ext cx="0" cy="0"/>
          <a:chOff x="0" y="0"/>
          <a:chExt cx="0" cy="0"/>
        </a:xfrm>
      </p:grpSpPr>
      <p:sp>
        <p:nvSpPr>
          <p:cNvPr id="513" name="Google Shape;513;p75"/>
          <p:cNvSpPr txBox="1">
            <a:spLocks noGrp="1"/>
          </p:cNvSpPr>
          <p:nvPr>
            <p:ph type="title"/>
          </p:nvPr>
        </p:nvSpPr>
        <p:spPr>
          <a:xfrm>
            <a:off x="457200" y="1295400"/>
            <a:ext cx="8229600" cy="139080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FFFFFF"/>
              </a:buClr>
              <a:buFont typeface="Open Sans"/>
              <a:buNone/>
            </a:pPr>
            <a:r>
              <a:rPr lang="en"/>
              <a:t>Handoff</a:t>
            </a:r>
            <a:endParaRPr sz="500"/>
          </a:p>
        </p:txBody>
      </p:sp>
      <p:sp>
        <p:nvSpPr>
          <p:cNvPr id="514" name="Google Shape;514;p75"/>
          <p:cNvSpPr txBox="1">
            <a:spLocks noGrp="1"/>
          </p:cNvSpPr>
          <p:nvPr>
            <p:ph type="body" idx="4294967295"/>
          </p:nvPr>
        </p:nvSpPr>
        <p:spPr>
          <a:xfrm>
            <a:off x="457200" y="4914900"/>
            <a:ext cx="3957600" cy="1143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Clr>
                <a:schemeClr val="lt1"/>
              </a:buClr>
              <a:buFont typeface="Open Sans"/>
              <a:buNone/>
            </a:pPr>
            <a:r>
              <a:rPr lang="en" sz="700">
                <a:solidFill>
                  <a:schemeClr val="lt1"/>
                </a:solidFill>
              </a:rPr>
              <a:t>© 2019 Udacity.  All rights reserved.</a:t>
            </a:r>
            <a:endParaRPr sz="700">
              <a:solidFill>
                <a:srgbClr val="7D97AD"/>
              </a:solidFill>
            </a:endParaRPr>
          </a:p>
        </p:txBody>
      </p:sp>
      <p:sp>
        <p:nvSpPr>
          <p:cNvPr id="515" name="Google Shape;515;p75"/>
          <p:cNvSpPr txBox="1"/>
          <p:nvPr/>
        </p:nvSpPr>
        <p:spPr>
          <a:xfrm>
            <a:off x="491150" y="2275450"/>
            <a:ext cx="7169100" cy="92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solidFill>
                <a:srgbClr val="FFFFFF"/>
              </a:solidFill>
              <a:latin typeface="Open Sans"/>
              <a:ea typeface="Open Sans"/>
              <a:cs typeface="Open Sans"/>
              <a:sym typeface="Open Sans"/>
            </a:endParaRPr>
          </a:p>
        </p:txBody>
      </p:sp>
    </p:spTree>
  </p:cSld>
  <p:clrMapOvr>
    <a:masterClrMapping/>
  </p:clrMapOvr>
  <p:transition>
    <p:fade thruBlk="1"/>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519"/>
        <p:cNvGrpSpPr/>
        <p:nvPr/>
      </p:nvGrpSpPr>
      <p:grpSpPr>
        <a:xfrm>
          <a:off x="0" y="0"/>
          <a:ext cx="0" cy="0"/>
          <a:chOff x="0" y="0"/>
          <a:chExt cx="0" cy="0"/>
        </a:xfrm>
      </p:grpSpPr>
      <p:sp>
        <p:nvSpPr>
          <p:cNvPr id="520" name="Google Shape;520;p76"/>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Update your PRD</a:t>
            </a:r>
            <a:endParaRPr sz="3200"/>
          </a:p>
        </p:txBody>
      </p:sp>
      <p:sp>
        <p:nvSpPr>
          <p:cNvPr id="521" name="Google Shape;521;p76"/>
          <p:cNvSpPr txBox="1">
            <a:spLocks noGrp="1"/>
          </p:cNvSpPr>
          <p:nvPr>
            <p:ph type="body" idx="1"/>
          </p:nvPr>
        </p:nvSpPr>
        <p:spPr>
          <a:xfrm>
            <a:off x="311700" y="1161619"/>
            <a:ext cx="8520600" cy="31908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r>
              <a:rPr lang="en" sz="1200" dirty="0">
                <a:solidFill>
                  <a:srgbClr val="000000"/>
                </a:solidFill>
              </a:rPr>
              <a:t>You’ve gotten to the end of the Design Sprint and have an interactive prototype of your concept. You’ve also completed several rounds of user interviews and have learned how your target user responds to your concept. Now it’s time to update your PRD so that the project can move into </a:t>
            </a:r>
            <a:r>
              <a:rPr lang="en" sz="1200" dirty="0" err="1">
                <a:solidFill>
                  <a:srgbClr val="000000"/>
                </a:solidFill>
              </a:rPr>
              <a:t>eng</a:t>
            </a:r>
            <a:r>
              <a:rPr lang="en" sz="1200" dirty="0">
                <a:solidFill>
                  <a:srgbClr val="000000"/>
                </a:solidFill>
              </a:rPr>
              <a:t> execution.</a:t>
            </a:r>
            <a:endParaRPr sz="1200" dirty="0">
              <a:solidFill>
                <a:srgbClr val="000000"/>
              </a:solidFill>
            </a:endParaRPr>
          </a:p>
          <a:p>
            <a:pPr marL="114300" lvl="0" indent="0" algn="l" rtl="0">
              <a:lnSpc>
                <a:spcPct val="115000"/>
              </a:lnSpc>
              <a:spcBef>
                <a:spcPts val="700"/>
              </a:spcBef>
              <a:spcAft>
                <a:spcPts val="0"/>
              </a:spcAft>
              <a:buNone/>
            </a:pPr>
            <a:endParaRPr sz="1200" dirty="0">
              <a:solidFill>
                <a:srgbClr val="000000"/>
              </a:solidFill>
            </a:endParaRPr>
          </a:p>
          <a:p>
            <a:pPr marL="114300" lvl="0" indent="0" algn="l" rtl="0">
              <a:lnSpc>
                <a:spcPct val="115000"/>
              </a:lnSpc>
              <a:spcBef>
                <a:spcPts val="700"/>
              </a:spcBef>
              <a:spcAft>
                <a:spcPts val="0"/>
              </a:spcAft>
              <a:buNone/>
            </a:pPr>
            <a:r>
              <a:rPr lang="en" sz="1200" dirty="0">
                <a:solidFill>
                  <a:srgbClr val="000000"/>
                </a:solidFill>
              </a:rPr>
              <a:t>Here’s what you need to do:</a:t>
            </a:r>
            <a:endParaRPr sz="1200" dirty="0">
              <a:solidFill>
                <a:srgbClr val="000000"/>
              </a:solidFill>
            </a:endParaRPr>
          </a:p>
          <a:p>
            <a:pPr marL="914400" lvl="0" indent="-304800" algn="l" rtl="0">
              <a:lnSpc>
                <a:spcPct val="115000"/>
              </a:lnSpc>
              <a:spcBef>
                <a:spcPts val="700"/>
              </a:spcBef>
              <a:spcAft>
                <a:spcPts val="0"/>
              </a:spcAft>
              <a:buClr>
                <a:srgbClr val="000000"/>
              </a:buClr>
              <a:buSzPts val="1200"/>
              <a:buChar char="●"/>
            </a:pPr>
            <a:r>
              <a:rPr lang="en" sz="1200" dirty="0">
                <a:solidFill>
                  <a:srgbClr val="000000"/>
                </a:solidFill>
              </a:rPr>
              <a:t>Refine the problem and goals section (if needed)</a:t>
            </a:r>
          </a:p>
          <a:p>
            <a:pPr marL="914400" indent="-304800">
              <a:lnSpc>
                <a:spcPct val="115000"/>
              </a:lnSpc>
              <a:spcBef>
                <a:spcPts val="700"/>
              </a:spcBef>
              <a:buClr>
                <a:srgbClr val="000000"/>
              </a:buClr>
              <a:buSzPts val="1200"/>
              <a:buFont typeface="Open Sans"/>
              <a:buChar char="●"/>
            </a:pPr>
            <a:r>
              <a:rPr lang="en" sz="1200" dirty="0">
                <a:solidFill>
                  <a:srgbClr val="000000"/>
                </a:solidFill>
              </a:rPr>
              <a:t>(OPTIONAL) Add Success Metrics </a:t>
            </a:r>
            <a:endParaRPr sz="1200" dirty="0">
              <a:solidFill>
                <a:srgbClr val="000000"/>
              </a:solidFill>
            </a:endParaRPr>
          </a:p>
          <a:p>
            <a:pPr marL="914400" indent="-304800">
              <a:lnSpc>
                <a:spcPct val="115000"/>
              </a:lnSpc>
              <a:spcBef>
                <a:spcPts val="700"/>
              </a:spcBef>
              <a:buClr>
                <a:srgbClr val="000000"/>
              </a:buClr>
              <a:buSzPts val="1200"/>
              <a:buFont typeface="Open Sans"/>
              <a:buChar char="●"/>
            </a:pPr>
            <a:r>
              <a:rPr lang="en" sz="1200" dirty="0">
                <a:solidFill>
                  <a:srgbClr val="000000"/>
                </a:solidFill>
              </a:rPr>
              <a:t>Complete the Key Features and Scope section</a:t>
            </a:r>
            <a:endParaRPr sz="1200" dirty="0">
              <a:solidFill>
                <a:srgbClr val="000000"/>
              </a:solidFill>
            </a:endParaRPr>
          </a:p>
          <a:p>
            <a:pPr marL="914400" indent="-304800">
              <a:lnSpc>
                <a:spcPct val="115000"/>
              </a:lnSpc>
              <a:spcBef>
                <a:spcPts val="700"/>
              </a:spcBef>
              <a:buClr>
                <a:srgbClr val="000000"/>
              </a:buClr>
              <a:buSzPts val="1200"/>
              <a:buFont typeface="Open Sans"/>
              <a:buChar char="●"/>
            </a:pPr>
            <a:r>
              <a:rPr lang="en" sz="1200" dirty="0">
                <a:solidFill>
                  <a:srgbClr val="000000"/>
                </a:solidFill>
              </a:rPr>
              <a:t>Link your mocks to the PRD</a:t>
            </a:r>
            <a:endParaRPr sz="1200" dirty="0">
              <a:solidFill>
                <a:srgbClr val="000000"/>
              </a:solidFill>
            </a:endParaRPr>
          </a:p>
          <a:p>
            <a:pPr marL="0" lvl="0" indent="0" algn="l" rtl="0">
              <a:lnSpc>
                <a:spcPct val="115000"/>
              </a:lnSpc>
              <a:spcBef>
                <a:spcPts val="700"/>
              </a:spcBef>
              <a:spcAft>
                <a:spcPts val="0"/>
              </a:spcAft>
              <a:buNone/>
            </a:pPr>
            <a:endParaRPr sz="1200" dirty="0">
              <a:solidFill>
                <a:srgbClr val="000000"/>
              </a:solidFill>
            </a:endParaRPr>
          </a:p>
          <a:p>
            <a:pPr marL="0" lvl="0" indent="0" algn="l" rtl="0">
              <a:lnSpc>
                <a:spcPct val="115000"/>
              </a:lnSpc>
              <a:spcBef>
                <a:spcPts val="700"/>
              </a:spcBef>
              <a:spcAft>
                <a:spcPts val="0"/>
              </a:spcAft>
              <a:buNone/>
            </a:pPr>
            <a:r>
              <a:rPr lang="en-US" sz="1200" dirty="0">
                <a:solidFill>
                  <a:srgbClr val="000000"/>
                </a:solidFill>
              </a:rPr>
              <a:t>Prepare for project submission:</a:t>
            </a:r>
          </a:p>
          <a:p>
            <a:pPr marL="914400" indent="-304800">
              <a:lnSpc>
                <a:spcPct val="115000"/>
              </a:lnSpc>
              <a:spcBef>
                <a:spcPts val="700"/>
              </a:spcBef>
              <a:buClr>
                <a:srgbClr val="000000"/>
              </a:buClr>
              <a:buSzPts val="1200"/>
              <a:buFont typeface="Open Sans"/>
              <a:buChar char="●"/>
            </a:pPr>
            <a:r>
              <a:rPr lang="en-US" sz="1200" dirty="0">
                <a:solidFill>
                  <a:srgbClr val="000000"/>
                </a:solidFill>
              </a:rPr>
              <a:t>Remove all reference slides and appendix </a:t>
            </a:r>
          </a:p>
          <a:p>
            <a:pPr marL="914400" indent="-304800">
              <a:lnSpc>
                <a:spcPct val="115000"/>
              </a:lnSpc>
              <a:spcBef>
                <a:spcPts val="700"/>
              </a:spcBef>
              <a:buClr>
                <a:srgbClr val="000000"/>
              </a:buClr>
              <a:buSzPts val="1200"/>
              <a:buFont typeface="Open Sans"/>
              <a:buChar char="●"/>
            </a:pPr>
            <a:r>
              <a:rPr lang="en-US" sz="1200" dirty="0">
                <a:solidFill>
                  <a:srgbClr val="000000"/>
                </a:solidFill>
              </a:rPr>
              <a:t>Save the project as a PDF</a:t>
            </a:r>
            <a:endParaRPr sz="1200" dirty="0">
              <a:solidFill>
                <a:srgbClr val="000000"/>
              </a:solidFill>
            </a:endParaRPr>
          </a:p>
        </p:txBody>
      </p:sp>
      <p:grpSp>
        <p:nvGrpSpPr>
          <p:cNvPr id="522" name="Google Shape;522;p76"/>
          <p:cNvGrpSpPr/>
          <p:nvPr/>
        </p:nvGrpSpPr>
        <p:grpSpPr>
          <a:xfrm>
            <a:off x="7323300" y="-262400"/>
            <a:ext cx="2056105" cy="1872049"/>
            <a:chOff x="7323300" y="-248449"/>
            <a:chExt cx="2056105" cy="1872049"/>
          </a:xfrm>
        </p:grpSpPr>
        <p:sp>
          <p:nvSpPr>
            <p:cNvPr id="523" name="Google Shape;523;p76"/>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76"/>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
        <p:nvSpPr>
          <p:cNvPr id="525" name="Google Shape;525;p76"/>
          <p:cNvSpPr txBox="1">
            <a:spLocks noGrp="1"/>
          </p:cNvSpPr>
          <p:nvPr>
            <p:ph type="title"/>
          </p:nvPr>
        </p:nvSpPr>
        <p:spPr>
          <a:xfrm>
            <a:off x="311700" y="6736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1400" dirty="0"/>
              <a:t>PRD is a living document that evolves during the product development lifecycle</a:t>
            </a:r>
            <a:endParaRPr sz="14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F86EBCF-71CB-F748-9399-D97E1CF70082}"/>
              </a:ext>
            </a:extLst>
          </p:cNvPr>
          <p:cNvSpPr>
            <a:spLocks noGrp="1"/>
          </p:cNvSpPr>
          <p:nvPr>
            <p:ph type="title"/>
          </p:nvPr>
        </p:nvSpPr>
        <p:spPr/>
        <p:txBody>
          <a:bodyPr/>
          <a:lstStyle/>
          <a:p>
            <a:r>
              <a:rPr lang="en-US" dirty="0"/>
              <a:t>Updated PRD</a:t>
            </a:r>
          </a:p>
        </p:txBody>
      </p:sp>
      <p:sp>
        <p:nvSpPr>
          <p:cNvPr id="8" name="Text Placeholder 7">
            <a:extLst>
              <a:ext uri="{FF2B5EF4-FFF2-40B4-BE49-F238E27FC236}">
                <a16:creationId xmlns:a16="http://schemas.microsoft.com/office/drawing/2014/main" id="{C0E47C1E-1B17-FE45-B080-AEAD7CDC373D}"/>
              </a:ext>
            </a:extLst>
          </p:cNvPr>
          <p:cNvSpPr>
            <a:spLocks noGrp="1"/>
          </p:cNvSpPr>
          <p:nvPr>
            <p:ph type="body" idx="1"/>
          </p:nvPr>
        </p:nvSpPr>
        <p:spPr/>
        <p:txBody>
          <a:bodyPr/>
          <a:lstStyle/>
          <a:p>
            <a:pPr marL="114300" indent="0">
              <a:buNone/>
            </a:pPr>
            <a:r>
              <a:rPr lang="en-US" sz="1400" b="1" dirty="0">
                <a:solidFill>
                  <a:srgbClr val="9E9E9E"/>
                </a:solidFill>
                <a:latin typeface="Open Sans"/>
                <a:ea typeface="Open Sans"/>
                <a:cs typeface="Open Sans"/>
                <a:sym typeface="Open Sans"/>
              </a:rPr>
              <a:t>Background</a:t>
            </a:r>
          </a:p>
          <a:p>
            <a:pPr marL="114300" indent="0">
              <a:buNone/>
            </a:pPr>
            <a:r>
              <a:rPr lang="en-US" sz="1200" dirty="0">
                <a:solidFill>
                  <a:srgbClr val="9E9E9E"/>
                </a:solidFill>
                <a:latin typeface="Open Sans"/>
                <a:ea typeface="Open Sans"/>
                <a:cs typeface="Open Sans"/>
                <a:sym typeface="Open Sans"/>
              </a:rPr>
              <a:t>[Frame the problem: Provide any relevant background information about the industry or the problem]</a:t>
            </a:r>
          </a:p>
          <a:p>
            <a:pPr marL="114300" indent="0">
              <a:buNone/>
            </a:pPr>
            <a:endParaRPr lang="en-US" sz="1200" b="1" dirty="0">
              <a:solidFill>
                <a:srgbClr val="9E9E9E"/>
              </a:solidFill>
              <a:latin typeface="Open Sans"/>
              <a:ea typeface="Open Sans"/>
              <a:cs typeface="Open Sans"/>
              <a:sym typeface="Open Sans"/>
            </a:endParaRPr>
          </a:p>
          <a:p>
            <a:pPr marL="114300" indent="0">
              <a:buNone/>
            </a:pPr>
            <a:r>
              <a:rPr lang="en-US" sz="1200" b="1" dirty="0">
                <a:solidFill>
                  <a:srgbClr val="9E9E9E"/>
                </a:solidFill>
                <a:latin typeface="Open Sans"/>
                <a:ea typeface="Open Sans"/>
                <a:cs typeface="Open Sans"/>
                <a:sym typeface="Open Sans"/>
              </a:rPr>
              <a:t>Problem</a:t>
            </a:r>
          </a:p>
          <a:p>
            <a:pPr marL="114300" indent="0">
              <a:buNone/>
            </a:pPr>
            <a:r>
              <a:rPr lang="en-US" sz="1200" dirty="0">
                <a:solidFill>
                  <a:srgbClr val="9E9E9E"/>
                </a:solidFill>
                <a:latin typeface="Open Sans"/>
                <a:ea typeface="Open Sans"/>
                <a:cs typeface="Open Sans"/>
                <a:sym typeface="Open Sans"/>
              </a:rPr>
              <a:t>[Frame the problem: Describe the opportunity. What are the benefits to the user? What are key insights? What does the competition do? Why does this matter?]</a:t>
            </a:r>
          </a:p>
          <a:p>
            <a:pPr marL="114300" indent="0">
              <a:buNone/>
            </a:pPr>
            <a:endParaRPr lang="en-US" sz="1200" b="1" dirty="0">
              <a:solidFill>
                <a:srgbClr val="9E9E9E"/>
              </a:solidFill>
              <a:latin typeface="Open Sans"/>
              <a:ea typeface="Open Sans"/>
              <a:cs typeface="Open Sans"/>
              <a:sym typeface="Open Sans"/>
            </a:endParaRPr>
          </a:p>
          <a:p>
            <a:pPr marL="114300" indent="0">
              <a:buNone/>
            </a:pPr>
            <a:r>
              <a:rPr lang="en-US" sz="1200" b="1" dirty="0">
                <a:solidFill>
                  <a:srgbClr val="9E9E9E"/>
                </a:solidFill>
                <a:latin typeface="Open Sans"/>
                <a:ea typeface="Open Sans"/>
                <a:cs typeface="Open Sans"/>
                <a:sym typeface="Open Sans"/>
              </a:rPr>
              <a:t>Goals</a:t>
            </a:r>
          </a:p>
          <a:p>
            <a:pPr marL="114300" indent="0">
              <a:buNone/>
            </a:pPr>
            <a:r>
              <a:rPr lang="en-US" sz="1200" dirty="0">
                <a:solidFill>
                  <a:srgbClr val="9E9E9E"/>
                </a:solidFill>
                <a:latin typeface="Open Sans"/>
                <a:ea typeface="Open Sans"/>
                <a:cs typeface="Open Sans"/>
                <a:sym typeface="Open Sans"/>
              </a:rPr>
              <a:t>[Frame the problem: What does success look like?]</a:t>
            </a:r>
          </a:p>
          <a:p>
            <a:endParaRPr lang="en-US" dirty="0"/>
          </a:p>
        </p:txBody>
      </p:sp>
    </p:spTree>
    <p:extLst>
      <p:ext uri="{BB962C8B-B14F-4D97-AF65-F5344CB8AC3E}">
        <p14:creationId xmlns:p14="http://schemas.microsoft.com/office/powerpoint/2010/main" val="17413683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F86EBCF-71CB-F748-9399-D97E1CF70082}"/>
              </a:ext>
            </a:extLst>
          </p:cNvPr>
          <p:cNvSpPr>
            <a:spLocks noGrp="1"/>
          </p:cNvSpPr>
          <p:nvPr>
            <p:ph type="title"/>
          </p:nvPr>
        </p:nvSpPr>
        <p:spPr/>
        <p:txBody>
          <a:bodyPr/>
          <a:lstStyle/>
          <a:p>
            <a:r>
              <a:rPr lang="en-US" dirty="0"/>
              <a:t>Updated PRD </a:t>
            </a:r>
            <a:r>
              <a:rPr lang="en-US" sz="1800" dirty="0"/>
              <a:t>(page 2)</a:t>
            </a:r>
          </a:p>
        </p:txBody>
      </p:sp>
      <p:sp>
        <p:nvSpPr>
          <p:cNvPr id="8" name="Text Placeholder 7">
            <a:extLst>
              <a:ext uri="{FF2B5EF4-FFF2-40B4-BE49-F238E27FC236}">
                <a16:creationId xmlns:a16="http://schemas.microsoft.com/office/drawing/2014/main" id="{C0E47C1E-1B17-FE45-B080-AEAD7CDC373D}"/>
              </a:ext>
            </a:extLst>
          </p:cNvPr>
          <p:cNvSpPr>
            <a:spLocks noGrp="1"/>
          </p:cNvSpPr>
          <p:nvPr>
            <p:ph type="body" idx="1"/>
          </p:nvPr>
        </p:nvSpPr>
        <p:spPr/>
        <p:txBody>
          <a:bodyPr/>
          <a:lstStyle/>
          <a:p>
            <a:pPr marL="114300" indent="0">
              <a:buNone/>
            </a:pPr>
            <a:r>
              <a:rPr lang="en-US" sz="1400" b="1" dirty="0">
                <a:solidFill>
                  <a:srgbClr val="9E9E9E"/>
                </a:solidFill>
                <a:latin typeface="Open Sans"/>
                <a:ea typeface="Open Sans"/>
                <a:cs typeface="Open Sans"/>
              </a:rPr>
              <a:t>(OPTIONAL) Success Metrics</a:t>
            </a:r>
          </a:p>
          <a:p>
            <a:pPr marL="114300" indent="0">
              <a:buNone/>
            </a:pPr>
            <a:r>
              <a:rPr lang="en-US" sz="1200" dirty="0">
                <a:solidFill>
                  <a:srgbClr val="9E9E9E"/>
                </a:solidFill>
                <a:latin typeface="Open Sans"/>
                <a:ea typeface="Open Sans"/>
                <a:cs typeface="Open Sans"/>
              </a:rPr>
              <a:t>[Define: How do you measure success?]</a:t>
            </a:r>
          </a:p>
          <a:p>
            <a:pPr marL="114300" indent="0">
              <a:buNone/>
            </a:pPr>
            <a:endParaRPr lang="en-US" sz="1400" b="1" dirty="0">
              <a:solidFill>
                <a:srgbClr val="9E9E9E"/>
              </a:solidFill>
              <a:latin typeface="Open Sans"/>
              <a:ea typeface="Open Sans"/>
              <a:cs typeface="Open Sans"/>
            </a:endParaRPr>
          </a:p>
          <a:p>
            <a:pPr marL="114300" indent="0">
              <a:buNone/>
            </a:pPr>
            <a:r>
              <a:rPr lang="en-US" sz="1400" b="1" dirty="0">
                <a:solidFill>
                  <a:srgbClr val="9E9E9E"/>
                </a:solidFill>
                <a:latin typeface="Open Sans"/>
                <a:ea typeface="Open Sans"/>
                <a:cs typeface="Open Sans"/>
              </a:rPr>
              <a:t>Key Features &amp; Scope</a:t>
            </a:r>
          </a:p>
          <a:p>
            <a:pPr marL="114300" indent="0">
              <a:buNone/>
            </a:pPr>
            <a:r>
              <a:rPr lang="en-US" sz="1200" dirty="0">
                <a:solidFill>
                  <a:srgbClr val="9E9E9E"/>
                </a:solidFill>
                <a:latin typeface="Open Sans"/>
                <a:ea typeface="Open Sans"/>
                <a:cs typeface="Open Sans"/>
              </a:rPr>
              <a:t>[Handoff: What are you building? What are you explicitly not building?]</a:t>
            </a:r>
          </a:p>
          <a:p>
            <a:pPr marL="114300" indent="0">
              <a:buNone/>
            </a:pPr>
            <a:endParaRPr lang="en-US" sz="1400" b="1" dirty="0">
              <a:solidFill>
                <a:srgbClr val="9E9E9E"/>
              </a:solidFill>
              <a:latin typeface="Open Sans"/>
              <a:ea typeface="Open Sans"/>
              <a:cs typeface="Open Sans"/>
            </a:endParaRPr>
          </a:p>
          <a:p>
            <a:pPr marL="114300" indent="0">
              <a:buNone/>
            </a:pPr>
            <a:r>
              <a:rPr lang="en-US" sz="1400" b="1" dirty="0">
                <a:solidFill>
                  <a:srgbClr val="9E9E9E"/>
                </a:solidFill>
                <a:latin typeface="Open Sans"/>
                <a:ea typeface="Open Sans"/>
                <a:cs typeface="Open Sans"/>
              </a:rPr>
              <a:t>Core UX Flow</a:t>
            </a:r>
          </a:p>
          <a:p>
            <a:pPr marL="114300" indent="0">
              <a:buNone/>
            </a:pPr>
            <a:r>
              <a:rPr lang="en-US" sz="1200" dirty="0">
                <a:solidFill>
                  <a:srgbClr val="9E9E9E"/>
                </a:solidFill>
                <a:latin typeface="Open Sans"/>
                <a:ea typeface="Open Sans"/>
                <a:cs typeface="Open Sans"/>
              </a:rPr>
              <a:t>[Handoff: Link to mocks]</a:t>
            </a:r>
          </a:p>
          <a:p>
            <a:pPr marL="114300" indent="0">
              <a:buNone/>
            </a:pPr>
            <a:endParaRPr lang="en-US" dirty="0"/>
          </a:p>
        </p:txBody>
      </p:sp>
    </p:spTree>
    <p:extLst>
      <p:ext uri="{BB962C8B-B14F-4D97-AF65-F5344CB8AC3E}">
        <p14:creationId xmlns:p14="http://schemas.microsoft.com/office/powerpoint/2010/main" val="295616071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512"/>
        <p:cNvGrpSpPr/>
        <p:nvPr/>
      </p:nvGrpSpPr>
      <p:grpSpPr>
        <a:xfrm>
          <a:off x="0" y="0"/>
          <a:ext cx="0" cy="0"/>
          <a:chOff x="0" y="0"/>
          <a:chExt cx="0" cy="0"/>
        </a:xfrm>
      </p:grpSpPr>
      <p:sp>
        <p:nvSpPr>
          <p:cNvPr id="513" name="Google Shape;513;p75"/>
          <p:cNvSpPr txBox="1">
            <a:spLocks noGrp="1"/>
          </p:cNvSpPr>
          <p:nvPr>
            <p:ph type="title"/>
          </p:nvPr>
        </p:nvSpPr>
        <p:spPr>
          <a:xfrm>
            <a:off x="457200" y="1295400"/>
            <a:ext cx="8229600" cy="139080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FFFFFF"/>
              </a:buClr>
              <a:buFont typeface="Open Sans"/>
              <a:buNone/>
            </a:pPr>
            <a:r>
              <a:rPr lang="en" dirty="0"/>
              <a:t>Appendix:</a:t>
            </a:r>
            <a:endParaRPr sz="500" dirty="0"/>
          </a:p>
        </p:txBody>
      </p:sp>
      <p:sp>
        <p:nvSpPr>
          <p:cNvPr id="515" name="Google Shape;515;p75"/>
          <p:cNvSpPr txBox="1"/>
          <p:nvPr/>
        </p:nvSpPr>
        <p:spPr>
          <a:xfrm>
            <a:off x="457200" y="2222400"/>
            <a:ext cx="7169100" cy="927600"/>
          </a:xfrm>
          <a:prstGeom prst="rect">
            <a:avLst/>
          </a:prstGeom>
          <a:noFill/>
          <a:ln>
            <a:noFill/>
          </a:ln>
        </p:spPr>
        <p:txBody>
          <a:bodyPr spcFirstLastPara="1" wrap="square" lIns="91425" tIns="91425" rIns="91425" bIns="91425" anchor="t" anchorCtr="0">
            <a:noAutofit/>
          </a:bodyPr>
          <a:lstStyle/>
          <a:p>
            <a:pPr lvl="0"/>
            <a:br>
              <a:rPr lang="en" dirty="0"/>
            </a:br>
            <a:r>
              <a:rPr lang="en" sz="2800" dirty="0">
                <a:solidFill>
                  <a:srgbClr val="FFFFFF"/>
                </a:solidFill>
                <a:latin typeface="Open Sans"/>
                <a:ea typeface="Open Sans"/>
                <a:cs typeface="Open Sans"/>
                <a:sym typeface="Open Sans"/>
              </a:rPr>
              <a:t>How Might We Stickies</a:t>
            </a:r>
            <a:endParaRPr sz="2800" dirty="0">
              <a:solidFill>
                <a:srgbClr val="FFFFFF"/>
              </a:solidFill>
              <a:latin typeface="Open Sans"/>
              <a:ea typeface="Open Sans"/>
              <a:cs typeface="Open Sans"/>
              <a:sym typeface="Open Sans"/>
            </a:endParaRPr>
          </a:p>
        </p:txBody>
      </p:sp>
      <p:grpSp>
        <p:nvGrpSpPr>
          <p:cNvPr id="6" name="Google Shape;522;p76">
            <a:extLst>
              <a:ext uri="{FF2B5EF4-FFF2-40B4-BE49-F238E27FC236}">
                <a16:creationId xmlns:a16="http://schemas.microsoft.com/office/drawing/2014/main" id="{3C1EE379-4FE8-5449-B43B-4630C050E867}"/>
              </a:ext>
            </a:extLst>
          </p:cNvPr>
          <p:cNvGrpSpPr/>
          <p:nvPr/>
        </p:nvGrpSpPr>
        <p:grpSpPr>
          <a:xfrm>
            <a:off x="7323300" y="-262400"/>
            <a:ext cx="2056105" cy="1872049"/>
            <a:chOff x="7323300" y="-248449"/>
            <a:chExt cx="2056105" cy="1872049"/>
          </a:xfrm>
        </p:grpSpPr>
        <p:sp>
          <p:nvSpPr>
            <p:cNvPr id="7" name="Google Shape;523;p76">
              <a:extLst>
                <a:ext uri="{FF2B5EF4-FFF2-40B4-BE49-F238E27FC236}">
                  <a16:creationId xmlns:a16="http://schemas.microsoft.com/office/drawing/2014/main" id="{A69402EF-677C-A649-8CAE-659E3091140E}"/>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524;p76">
              <a:extLst>
                <a:ext uri="{FF2B5EF4-FFF2-40B4-BE49-F238E27FC236}">
                  <a16:creationId xmlns:a16="http://schemas.microsoft.com/office/drawing/2014/main" id="{3C145404-7AA5-BC4B-9CAF-70F771C67492}"/>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extLst>
      <p:ext uri="{BB962C8B-B14F-4D97-AF65-F5344CB8AC3E}">
        <p14:creationId xmlns:p14="http://schemas.microsoft.com/office/powerpoint/2010/main" val="2389722069"/>
      </p:ext>
    </p:extLst>
  </p:cSld>
  <p:clrMapOvr>
    <a:masterClrMapping/>
  </p:clrMapOvr>
  <p:transition>
    <p:fade thruBlk="1"/>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1600"/>
              </a:spcAft>
              <a:buNone/>
            </a:pPr>
            <a:r>
              <a:rPr lang="en" sz="1400" dirty="0">
                <a:solidFill>
                  <a:srgbClr val="002060"/>
                </a:solidFill>
              </a:rPr>
              <a:t>Kaiser Permanente is looking to enter into the preventative care space to help their patient base increase physical activity and improve on healthy habits. While the overall goal is improved patient satisfaction and well being, the specific financial goal is reduced cost by emphasizing improved health prior to any adverse conditions developing. Overall, KP wants to decrease spending on conditions such as type 2 diabetes</a:t>
            </a:r>
            <a:endParaRPr dirty="0">
              <a:solidFill>
                <a:srgbClr val="002060"/>
              </a:solidFill>
            </a:endParaRPr>
          </a:p>
        </p:txBody>
      </p:sp>
      <p:sp>
        <p:nvSpPr>
          <p:cNvPr id="62" name="Google Shape;62;p14"/>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200" b="1" dirty="0"/>
              <a:t>How Might We </a:t>
            </a:r>
            <a:r>
              <a:rPr lang="en" sz="3200" dirty="0"/>
              <a:t>Other Team Member Stickies</a:t>
            </a:r>
            <a:endParaRPr dirty="0"/>
          </a:p>
        </p:txBody>
      </p:sp>
      <p:sp>
        <p:nvSpPr>
          <p:cNvPr id="63" name="Google Shape;63;p14"/>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p>
            <a:pPr marL="457200" lvl="0" indent="0" algn="ctr" rtl="0">
              <a:lnSpc>
                <a:spcPct val="115000"/>
              </a:lnSpc>
              <a:spcBef>
                <a:spcPts val="0"/>
              </a:spcBef>
              <a:spcAft>
                <a:spcPts val="0"/>
              </a:spcAft>
              <a:buClr>
                <a:schemeClr val="dk1"/>
              </a:buClr>
              <a:buSzPts val="1100"/>
              <a:buFont typeface="Arial"/>
              <a:buNone/>
            </a:pPr>
            <a:r>
              <a:rPr lang="en" sz="2400" dirty="0">
                <a:solidFill>
                  <a:srgbClr val="00B0F0"/>
                </a:solidFill>
              </a:rPr>
              <a:t>Kaiser Permanente</a:t>
            </a:r>
            <a:endParaRPr sz="2400" dirty="0">
              <a:solidFill>
                <a:srgbClr val="00B0F0"/>
              </a:solidFill>
            </a:endParaRPr>
          </a:p>
          <a:p>
            <a:pPr marL="457200" lvl="0" indent="0" algn="ctr" rtl="0">
              <a:lnSpc>
                <a:spcPct val="115000"/>
              </a:lnSpc>
              <a:spcBef>
                <a:spcPts val="0"/>
              </a:spcBef>
              <a:spcAft>
                <a:spcPts val="0"/>
              </a:spcAft>
              <a:buClr>
                <a:schemeClr val="dk1"/>
              </a:buClr>
              <a:buSzPts val="1100"/>
              <a:buFont typeface="Arial"/>
              <a:buNone/>
            </a:pPr>
            <a:r>
              <a:rPr lang="en" sz="2400" dirty="0">
                <a:solidFill>
                  <a:srgbClr val="00B0F0"/>
                </a:solidFill>
              </a:rPr>
              <a:t>project scenario</a:t>
            </a:r>
            <a:endParaRPr sz="2400" dirty="0">
              <a:solidFill>
                <a:srgbClr val="00B0F0"/>
              </a:solidFill>
            </a:endParaRPr>
          </a:p>
          <a:p>
            <a:pPr marL="0" lvl="0" indent="0" algn="ctr" rtl="0">
              <a:spcBef>
                <a:spcPts val="0"/>
              </a:spcBef>
              <a:spcAft>
                <a:spcPts val="0"/>
              </a:spcAft>
              <a:buNone/>
            </a:pPr>
            <a:endParaRPr dirty="0"/>
          </a:p>
        </p:txBody>
      </p:sp>
      <p:grpSp>
        <p:nvGrpSpPr>
          <p:cNvPr id="5" name="Google Shape;522;p76">
            <a:extLst>
              <a:ext uri="{FF2B5EF4-FFF2-40B4-BE49-F238E27FC236}">
                <a16:creationId xmlns:a16="http://schemas.microsoft.com/office/drawing/2014/main" id="{5C193C97-DF62-C342-A4E0-77E375F662D9}"/>
              </a:ext>
            </a:extLst>
          </p:cNvPr>
          <p:cNvGrpSpPr/>
          <p:nvPr/>
        </p:nvGrpSpPr>
        <p:grpSpPr>
          <a:xfrm>
            <a:off x="7323300" y="-262400"/>
            <a:ext cx="2056105" cy="1872049"/>
            <a:chOff x="7323300" y="-248449"/>
            <a:chExt cx="2056105" cy="1872049"/>
          </a:xfrm>
        </p:grpSpPr>
        <p:sp>
          <p:nvSpPr>
            <p:cNvPr id="6" name="Google Shape;523;p76">
              <a:extLst>
                <a:ext uri="{FF2B5EF4-FFF2-40B4-BE49-F238E27FC236}">
                  <a16:creationId xmlns:a16="http://schemas.microsoft.com/office/drawing/2014/main" id="{48272BAF-C43D-8D41-B209-03B9FB73C9B4}"/>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524;p76">
              <a:extLst>
                <a:ext uri="{FF2B5EF4-FFF2-40B4-BE49-F238E27FC236}">
                  <a16:creationId xmlns:a16="http://schemas.microsoft.com/office/drawing/2014/main" id="{BD876FDE-5E46-6E40-8DC8-9746A83BDCDF}"/>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200"/>
              <a:t>Encourage good habits</a:t>
            </a:r>
            <a:endParaRPr sz="3200"/>
          </a:p>
        </p:txBody>
      </p:sp>
      <p:sp>
        <p:nvSpPr>
          <p:cNvPr id="69" name="Google Shape;69;p15"/>
          <p:cNvSpPr/>
          <p:nvPr/>
        </p:nvSpPr>
        <p:spPr>
          <a:xfrm>
            <a:off x="7736475" y="194178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get people to build healthier habits?</a:t>
            </a:r>
            <a:endParaRPr sz="1000"/>
          </a:p>
        </p:txBody>
      </p:sp>
      <p:sp>
        <p:nvSpPr>
          <p:cNvPr id="70" name="Google Shape;70;p15"/>
          <p:cNvSpPr/>
          <p:nvPr/>
        </p:nvSpPr>
        <p:spPr>
          <a:xfrm>
            <a:off x="423471" y="124168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gamify healthy habits?</a:t>
            </a:r>
            <a:endParaRPr sz="1000"/>
          </a:p>
        </p:txBody>
      </p:sp>
      <p:sp>
        <p:nvSpPr>
          <p:cNvPr id="71" name="Google Shape;71;p15"/>
          <p:cNvSpPr/>
          <p:nvPr/>
        </p:nvSpPr>
        <p:spPr>
          <a:xfrm>
            <a:off x="1625354" y="124168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create a rewards system?</a:t>
            </a:r>
            <a:endParaRPr sz="1000"/>
          </a:p>
        </p:txBody>
      </p:sp>
      <p:sp>
        <p:nvSpPr>
          <p:cNvPr id="72" name="Google Shape;72;p15"/>
          <p:cNvSpPr/>
          <p:nvPr/>
        </p:nvSpPr>
        <p:spPr>
          <a:xfrm>
            <a:off x="3532686" y="1941800"/>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patients feel accountable?</a:t>
            </a:r>
            <a:endParaRPr sz="1000"/>
          </a:p>
        </p:txBody>
      </p:sp>
      <p:sp>
        <p:nvSpPr>
          <p:cNvPr id="73" name="Google Shape;73;p15"/>
          <p:cNvSpPr/>
          <p:nvPr/>
        </p:nvSpPr>
        <p:spPr>
          <a:xfrm>
            <a:off x="4645864" y="1941800"/>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build a social support system?</a:t>
            </a:r>
            <a:endParaRPr sz="1000"/>
          </a:p>
        </p:txBody>
      </p:sp>
      <p:sp>
        <p:nvSpPr>
          <p:cNvPr id="74" name="Google Shape;74;p15"/>
          <p:cNvSpPr/>
          <p:nvPr/>
        </p:nvSpPr>
        <p:spPr>
          <a:xfrm>
            <a:off x="6553200" y="194178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promote health habits?</a:t>
            </a:r>
            <a:endParaRPr sz="1000"/>
          </a:p>
          <a:p>
            <a:pPr marL="0" lvl="0" indent="0" algn="l" rtl="0">
              <a:spcBef>
                <a:spcPts val="0"/>
              </a:spcBef>
              <a:spcAft>
                <a:spcPts val="0"/>
              </a:spcAft>
              <a:buNone/>
            </a:pPr>
            <a:endParaRPr sz="1000"/>
          </a:p>
        </p:txBody>
      </p:sp>
      <p:sp>
        <p:nvSpPr>
          <p:cNvPr id="75" name="Google Shape;75;p15"/>
          <p:cNvSpPr/>
          <p:nvPr/>
        </p:nvSpPr>
        <p:spPr>
          <a:xfrm>
            <a:off x="423482" y="240548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reward people for good behaviors?</a:t>
            </a:r>
            <a:endParaRPr sz="1000"/>
          </a:p>
        </p:txBody>
      </p:sp>
      <p:sp>
        <p:nvSpPr>
          <p:cNvPr id="76" name="Google Shape;76;p15"/>
          <p:cNvSpPr/>
          <p:nvPr/>
        </p:nvSpPr>
        <p:spPr>
          <a:xfrm>
            <a:off x="1554193" y="240548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reduce healthcare costs for healthy patients?</a:t>
            </a:r>
            <a:endParaRPr sz="1000"/>
          </a:p>
        </p:txBody>
      </p:sp>
      <p:sp>
        <p:nvSpPr>
          <p:cNvPr id="77" name="Google Shape;77;p15"/>
          <p:cNvSpPr txBox="1"/>
          <p:nvPr/>
        </p:nvSpPr>
        <p:spPr>
          <a:xfrm>
            <a:off x="580575" y="35693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Incentives</a:t>
            </a:r>
            <a:endParaRPr>
              <a:latin typeface="Open Sans"/>
              <a:ea typeface="Open Sans"/>
              <a:cs typeface="Open Sans"/>
              <a:sym typeface="Open Sans"/>
            </a:endParaRPr>
          </a:p>
        </p:txBody>
      </p:sp>
      <p:sp>
        <p:nvSpPr>
          <p:cNvPr id="78" name="Google Shape;78;p15"/>
          <p:cNvSpPr txBox="1"/>
          <p:nvPr/>
        </p:nvSpPr>
        <p:spPr>
          <a:xfrm>
            <a:off x="3735300" y="35693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Accountability</a:t>
            </a:r>
            <a:endParaRPr>
              <a:latin typeface="Open Sans"/>
              <a:ea typeface="Open Sans"/>
              <a:cs typeface="Open Sans"/>
              <a:sym typeface="Open Sans"/>
            </a:endParaRPr>
          </a:p>
        </p:txBody>
      </p:sp>
      <p:sp>
        <p:nvSpPr>
          <p:cNvPr id="79" name="Google Shape;79;p15"/>
          <p:cNvSpPr txBox="1"/>
          <p:nvPr/>
        </p:nvSpPr>
        <p:spPr>
          <a:xfrm>
            <a:off x="6890025" y="35693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Routines</a:t>
            </a:r>
            <a:endParaRPr>
              <a:latin typeface="Open Sans"/>
              <a:ea typeface="Open Sans"/>
              <a:cs typeface="Open Sans"/>
              <a:sym typeface="Open Sans"/>
            </a:endParaRPr>
          </a:p>
        </p:txBody>
      </p:sp>
      <p:grpSp>
        <p:nvGrpSpPr>
          <p:cNvPr id="14" name="Google Shape;522;p76">
            <a:extLst>
              <a:ext uri="{FF2B5EF4-FFF2-40B4-BE49-F238E27FC236}">
                <a16:creationId xmlns:a16="http://schemas.microsoft.com/office/drawing/2014/main" id="{7CB08498-4726-4D42-9C03-21ED92817B65}"/>
              </a:ext>
            </a:extLst>
          </p:cNvPr>
          <p:cNvGrpSpPr/>
          <p:nvPr/>
        </p:nvGrpSpPr>
        <p:grpSpPr>
          <a:xfrm>
            <a:off x="7323300" y="-262400"/>
            <a:ext cx="2056105" cy="1872049"/>
            <a:chOff x="7323300" y="-248449"/>
            <a:chExt cx="2056105" cy="1872049"/>
          </a:xfrm>
        </p:grpSpPr>
        <p:sp>
          <p:nvSpPr>
            <p:cNvPr id="15" name="Google Shape;523;p76">
              <a:extLst>
                <a:ext uri="{FF2B5EF4-FFF2-40B4-BE49-F238E27FC236}">
                  <a16:creationId xmlns:a16="http://schemas.microsoft.com/office/drawing/2014/main" id="{F37D6740-51FE-0645-BDF1-303246612B4B}"/>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524;p76">
              <a:extLst>
                <a:ext uri="{FF2B5EF4-FFF2-40B4-BE49-F238E27FC236}">
                  <a16:creationId xmlns:a16="http://schemas.microsoft.com/office/drawing/2014/main" id="{6E182A76-8FD3-4443-8F32-FF8215D3AB12}"/>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6"/>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200"/>
              <a:t>Change specific behaviors</a:t>
            </a:r>
            <a:endParaRPr sz="3200"/>
          </a:p>
        </p:txBody>
      </p:sp>
      <p:sp>
        <p:nvSpPr>
          <p:cNvPr id="85" name="Google Shape;85;p16"/>
          <p:cNvSpPr/>
          <p:nvPr/>
        </p:nvSpPr>
        <p:spPr>
          <a:xfrm>
            <a:off x="4524295" y="2943225"/>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encourage people to drink more water?</a:t>
            </a:r>
            <a:endParaRPr sz="1000"/>
          </a:p>
        </p:txBody>
      </p:sp>
      <p:sp>
        <p:nvSpPr>
          <p:cNvPr id="86" name="Google Shape;86;p16"/>
          <p:cNvSpPr/>
          <p:nvPr/>
        </p:nvSpPr>
        <p:spPr>
          <a:xfrm>
            <a:off x="1482736" y="234293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prevent patients from making unhealthy choices?</a:t>
            </a:r>
            <a:endParaRPr sz="1000"/>
          </a:p>
        </p:txBody>
      </p:sp>
      <p:sp>
        <p:nvSpPr>
          <p:cNvPr id="87" name="Google Shape;87;p16"/>
          <p:cNvSpPr/>
          <p:nvPr/>
        </p:nvSpPr>
        <p:spPr>
          <a:xfrm>
            <a:off x="3216163" y="1799225"/>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reduce high blood pressure?</a:t>
            </a:r>
            <a:endParaRPr sz="1000"/>
          </a:p>
        </p:txBody>
      </p:sp>
      <p:sp>
        <p:nvSpPr>
          <p:cNvPr id="88" name="Google Shape;88;p16"/>
          <p:cNvSpPr/>
          <p:nvPr/>
        </p:nvSpPr>
        <p:spPr>
          <a:xfrm>
            <a:off x="4439720" y="179923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do we reduce a patient’s alcohol intake?</a:t>
            </a:r>
            <a:endParaRPr sz="1000"/>
          </a:p>
        </p:txBody>
      </p:sp>
      <p:sp>
        <p:nvSpPr>
          <p:cNvPr id="89" name="Google Shape;89;p16"/>
          <p:cNvSpPr/>
          <p:nvPr/>
        </p:nvSpPr>
        <p:spPr>
          <a:xfrm>
            <a:off x="3153138" y="2943213"/>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patients stop smoking?</a:t>
            </a:r>
            <a:endParaRPr sz="1000"/>
          </a:p>
        </p:txBody>
      </p:sp>
      <p:sp>
        <p:nvSpPr>
          <p:cNvPr id="90" name="Google Shape;90;p16"/>
          <p:cNvSpPr/>
          <p:nvPr/>
        </p:nvSpPr>
        <p:spPr>
          <a:xfrm>
            <a:off x="259168" y="2342925"/>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warn users about unhealthy choices?</a:t>
            </a:r>
            <a:endParaRPr sz="1000"/>
          </a:p>
        </p:txBody>
      </p:sp>
      <p:sp>
        <p:nvSpPr>
          <p:cNvPr id="91" name="Google Shape;91;p16"/>
          <p:cNvSpPr/>
          <p:nvPr/>
        </p:nvSpPr>
        <p:spPr>
          <a:xfrm>
            <a:off x="7003384" y="789125"/>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do we convince people to exercise regularly?</a:t>
            </a:r>
            <a:endParaRPr sz="1000"/>
          </a:p>
        </p:txBody>
      </p:sp>
      <p:sp>
        <p:nvSpPr>
          <p:cNvPr id="92" name="Google Shape;92;p16"/>
          <p:cNvSpPr/>
          <p:nvPr/>
        </p:nvSpPr>
        <p:spPr>
          <a:xfrm>
            <a:off x="7565863" y="1943600"/>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reduce sedentarism?</a:t>
            </a:r>
            <a:endParaRPr sz="1000"/>
          </a:p>
          <a:p>
            <a:pPr marL="0" lvl="0" indent="0" algn="l" rtl="0">
              <a:spcBef>
                <a:spcPts val="0"/>
              </a:spcBef>
              <a:spcAft>
                <a:spcPts val="0"/>
              </a:spcAft>
              <a:buNone/>
            </a:pPr>
            <a:endParaRPr sz="1000"/>
          </a:p>
        </p:txBody>
      </p:sp>
      <p:sp>
        <p:nvSpPr>
          <p:cNvPr id="93" name="Google Shape;93;p16"/>
          <p:cNvSpPr/>
          <p:nvPr/>
        </p:nvSpPr>
        <p:spPr>
          <a:xfrm>
            <a:off x="6424998" y="194358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get people to walk 30 minutes every day?</a:t>
            </a:r>
            <a:endParaRPr sz="1000"/>
          </a:p>
        </p:txBody>
      </p:sp>
      <p:sp>
        <p:nvSpPr>
          <p:cNvPr id="94" name="Google Shape;94;p16"/>
          <p:cNvSpPr txBox="1"/>
          <p:nvPr/>
        </p:nvSpPr>
        <p:spPr>
          <a:xfrm>
            <a:off x="536600" y="35632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Prevent bad choices</a:t>
            </a:r>
            <a:endParaRPr>
              <a:latin typeface="Open Sans"/>
              <a:ea typeface="Open Sans"/>
              <a:cs typeface="Open Sans"/>
              <a:sym typeface="Open Sans"/>
            </a:endParaRPr>
          </a:p>
        </p:txBody>
      </p:sp>
      <p:sp>
        <p:nvSpPr>
          <p:cNvPr id="95" name="Google Shape;95;p16"/>
          <p:cNvSpPr txBox="1"/>
          <p:nvPr/>
        </p:nvSpPr>
        <p:spPr>
          <a:xfrm>
            <a:off x="6589900" y="316675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Be more active</a:t>
            </a:r>
            <a:endParaRPr>
              <a:latin typeface="Open Sans"/>
              <a:ea typeface="Open Sans"/>
              <a:cs typeface="Open Sans"/>
              <a:sym typeface="Open Sans"/>
            </a:endParaRPr>
          </a:p>
        </p:txBody>
      </p:sp>
      <p:sp>
        <p:nvSpPr>
          <p:cNvPr id="96" name="Google Shape;96;p16"/>
          <p:cNvSpPr txBox="1"/>
          <p:nvPr/>
        </p:nvSpPr>
        <p:spPr>
          <a:xfrm>
            <a:off x="3460863" y="417685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Change other behavior</a:t>
            </a:r>
            <a:endParaRPr>
              <a:latin typeface="Open Sans"/>
              <a:ea typeface="Open Sans"/>
              <a:cs typeface="Open Sans"/>
              <a:sym typeface="Open Sans"/>
            </a:endParaRPr>
          </a:p>
        </p:txBody>
      </p:sp>
      <p:sp>
        <p:nvSpPr>
          <p:cNvPr id="97" name="Google Shape;97;p16"/>
          <p:cNvSpPr/>
          <p:nvPr/>
        </p:nvSpPr>
        <p:spPr>
          <a:xfrm>
            <a:off x="3863914" y="655225"/>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do we teach patients how to mediate?</a:t>
            </a:r>
            <a:endParaRPr sz="1000"/>
          </a:p>
        </p:txBody>
      </p:sp>
      <p:sp>
        <p:nvSpPr>
          <p:cNvPr id="98" name="Google Shape;98;p16"/>
          <p:cNvSpPr/>
          <p:nvPr/>
        </p:nvSpPr>
        <p:spPr>
          <a:xfrm>
            <a:off x="868261" y="1204175"/>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it easier to make healthy choices?</a:t>
            </a:r>
            <a:endParaRPr sz="1000"/>
          </a:p>
        </p:txBody>
      </p:sp>
      <p:grpSp>
        <p:nvGrpSpPr>
          <p:cNvPr id="17" name="Google Shape;522;p76">
            <a:extLst>
              <a:ext uri="{FF2B5EF4-FFF2-40B4-BE49-F238E27FC236}">
                <a16:creationId xmlns:a16="http://schemas.microsoft.com/office/drawing/2014/main" id="{C3FB8B29-8078-2242-8853-D674C901F977}"/>
              </a:ext>
            </a:extLst>
          </p:cNvPr>
          <p:cNvGrpSpPr/>
          <p:nvPr/>
        </p:nvGrpSpPr>
        <p:grpSpPr>
          <a:xfrm>
            <a:off x="7323300" y="-262400"/>
            <a:ext cx="2056105" cy="1872049"/>
            <a:chOff x="7323300" y="-248449"/>
            <a:chExt cx="2056105" cy="1872049"/>
          </a:xfrm>
        </p:grpSpPr>
        <p:sp>
          <p:nvSpPr>
            <p:cNvPr id="18" name="Google Shape;523;p76">
              <a:extLst>
                <a:ext uri="{FF2B5EF4-FFF2-40B4-BE49-F238E27FC236}">
                  <a16:creationId xmlns:a16="http://schemas.microsoft.com/office/drawing/2014/main" id="{66F2DB42-18EF-104B-ACDB-D8DD465D90AD}"/>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524;p76">
              <a:extLst>
                <a:ext uri="{FF2B5EF4-FFF2-40B4-BE49-F238E27FC236}">
                  <a16:creationId xmlns:a16="http://schemas.microsoft.com/office/drawing/2014/main" id="{8EF78C62-B64A-7C44-A350-5DA757239958}"/>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7"/>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200"/>
              <a:t>Planning &amp; Tracking</a:t>
            </a:r>
            <a:endParaRPr sz="3200"/>
          </a:p>
        </p:txBody>
      </p:sp>
      <p:sp>
        <p:nvSpPr>
          <p:cNvPr id="104" name="Google Shape;104;p17"/>
          <p:cNvSpPr/>
          <p:nvPr/>
        </p:nvSpPr>
        <p:spPr>
          <a:xfrm>
            <a:off x="5353511" y="278168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patients monitor their goals?</a:t>
            </a:r>
            <a:endParaRPr sz="1000"/>
          </a:p>
        </p:txBody>
      </p:sp>
      <p:sp>
        <p:nvSpPr>
          <p:cNvPr id="105" name="Google Shape;105;p17"/>
          <p:cNvSpPr/>
          <p:nvPr/>
        </p:nvSpPr>
        <p:spPr>
          <a:xfrm>
            <a:off x="6434607" y="1556600"/>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provider diet tracking?</a:t>
            </a:r>
            <a:endParaRPr sz="1000"/>
          </a:p>
        </p:txBody>
      </p:sp>
      <p:sp>
        <p:nvSpPr>
          <p:cNvPr id="106" name="Google Shape;106;p17"/>
          <p:cNvSpPr/>
          <p:nvPr/>
        </p:nvSpPr>
        <p:spPr>
          <a:xfrm>
            <a:off x="5353489" y="1556600"/>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provide activity tracking?</a:t>
            </a:r>
            <a:endParaRPr sz="1000"/>
          </a:p>
        </p:txBody>
      </p:sp>
      <p:sp>
        <p:nvSpPr>
          <p:cNvPr id="107" name="Google Shape;107;p17"/>
          <p:cNvSpPr/>
          <p:nvPr/>
        </p:nvSpPr>
        <p:spPr>
          <a:xfrm>
            <a:off x="6432221" y="278168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people manage their weight? </a:t>
            </a:r>
            <a:endParaRPr sz="1000"/>
          </a:p>
        </p:txBody>
      </p:sp>
      <p:sp>
        <p:nvSpPr>
          <p:cNvPr id="108" name="Google Shape;108;p17"/>
          <p:cNvSpPr txBox="1"/>
          <p:nvPr/>
        </p:nvSpPr>
        <p:spPr>
          <a:xfrm>
            <a:off x="5562400" y="396077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Personal tracking towards plan</a:t>
            </a:r>
            <a:endParaRPr>
              <a:latin typeface="Open Sans"/>
              <a:ea typeface="Open Sans"/>
              <a:cs typeface="Open Sans"/>
              <a:sym typeface="Open Sans"/>
            </a:endParaRPr>
          </a:p>
        </p:txBody>
      </p:sp>
      <p:sp>
        <p:nvSpPr>
          <p:cNvPr id="109" name="Google Shape;109;p17"/>
          <p:cNvSpPr/>
          <p:nvPr/>
        </p:nvSpPr>
        <p:spPr>
          <a:xfrm>
            <a:off x="311700" y="1778125"/>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create a personalized plan?</a:t>
            </a:r>
            <a:endParaRPr sz="1000"/>
          </a:p>
        </p:txBody>
      </p:sp>
      <p:sp>
        <p:nvSpPr>
          <p:cNvPr id="110" name="Google Shape;110;p17"/>
          <p:cNvSpPr/>
          <p:nvPr/>
        </p:nvSpPr>
        <p:spPr>
          <a:xfrm>
            <a:off x="1521227" y="1778113"/>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patients set health goals?</a:t>
            </a:r>
            <a:endParaRPr sz="1000"/>
          </a:p>
        </p:txBody>
      </p:sp>
      <p:sp>
        <p:nvSpPr>
          <p:cNvPr id="111" name="Google Shape;111;p17"/>
          <p:cNvSpPr txBox="1"/>
          <p:nvPr/>
        </p:nvSpPr>
        <p:spPr>
          <a:xfrm>
            <a:off x="584225" y="30405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Personalized planning</a:t>
            </a:r>
            <a:endParaRPr>
              <a:latin typeface="Open Sans"/>
              <a:ea typeface="Open Sans"/>
              <a:cs typeface="Open Sans"/>
              <a:sym typeface="Open Sans"/>
            </a:endParaRPr>
          </a:p>
        </p:txBody>
      </p:sp>
      <p:grpSp>
        <p:nvGrpSpPr>
          <p:cNvPr id="11" name="Google Shape;522;p76">
            <a:extLst>
              <a:ext uri="{FF2B5EF4-FFF2-40B4-BE49-F238E27FC236}">
                <a16:creationId xmlns:a16="http://schemas.microsoft.com/office/drawing/2014/main" id="{B4751DD6-AB87-084D-B6BD-D9030EBEFAE3}"/>
              </a:ext>
            </a:extLst>
          </p:cNvPr>
          <p:cNvGrpSpPr/>
          <p:nvPr/>
        </p:nvGrpSpPr>
        <p:grpSpPr>
          <a:xfrm>
            <a:off x="7323300" y="-262400"/>
            <a:ext cx="2056105" cy="1872049"/>
            <a:chOff x="7323300" y="-248449"/>
            <a:chExt cx="2056105" cy="1872049"/>
          </a:xfrm>
        </p:grpSpPr>
        <p:sp>
          <p:nvSpPr>
            <p:cNvPr id="12" name="Google Shape;523;p76">
              <a:extLst>
                <a:ext uri="{FF2B5EF4-FFF2-40B4-BE49-F238E27FC236}">
                  <a16:creationId xmlns:a16="http://schemas.microsoft.com/office/drawing/2014/main" id="{33568F47-D56F-0548-A93B-252A60226EDA}"/>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524;p76">
              <a:extLst>
                <a:ext uri="{FF2B5EF4-FFF2-40B4-BE49-F238E27FC236}">
                  <a16:creationId xmlns:a16="http://schemas.microsoft.com/office/drawing/2014/main" id="{D8BE82D8-7077-014F-9593-D2B6E1591839}"/>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F86EBCF-71CB-F748-9399-D97E1CF70082}"/>
              </a:ext>
            </a:extLst>
          </p:cNvPr>
          <p:cNvSpPr>
            <a:spLocks noGrp="1"/>
          </p:cNvSpPr>
          <p:nvPr>
            <p:ph type="title"/>
          </p:nvPr>
        </p:nvSpPr>
        <p:spPr/>
        <p:txBody>
          <a:bodyPr/>
          <a:lstStyle/>
          <a:p>
            <a:r>
              <a:rPr lang="en-US" dirty="0"/>
              <a:t>Initial PRD</a:t>
            </a:r>
          </a:p>
        </p:txBody>
      </p:sp>
      <p:sp>
        <p:nvSpPr>
          <p:cNvPr id="8" name="Text Placeholder 7">
            <a:extLst>
              <a:ext uri="{FF2B5EF4-FFF2-40B4-BE49-F238E27FC236}">
                <a16:creationId xmlns:a16="http://schemas.microsoft.com/office/drawing/2014/main" id="{C0E47C1E-1B17-FE45-B080-AEAD7CDC373D}"/>
              </a:ext>
            </a:extLst>
          </p:cNvPr>
          <p:cNvSpPr>
            <a:spLocks noGrp="1"/>
          </p:cNvSpPr>
          <p:nvPr>
            <p:ph type="body" idx="1"/>
          </p:nvPr>
        </p:nvSpPr>
        <p:spPr/>
        <p:txBody>
          <a:bodyPr/>
          <a:lstStyle/>
          <a:p>
            <a:pPr marL="114300" indent="0">
              <a:buNone/>
            </a:pPr>
            <a:r>
              <a:rPr lang="en-US" sz="1400" b="1" dirty="0">
                <a:solidFill>
                  <a:srgbClr val="9E9E9E"/>
                </a:solidFill>
                <a:latin typeface="Open Sans"/>
                <a:ea typeface="Open Sans"/>
                <a:cs typeface="Open Sans"/>
                <a:sym typeface="Open Sans"/>
              </a:rPr>
              <a:t>Background</a:t>
            </a:r>
          </a:p>
          <a:p>
            <a:pPr marL="114300" indent="0">
              <a:buNone/>
            </a:pPr>
            <a:r>
              <a:rPr lang="en-US" sz="1200" dirty="0">
                <a:solidFill>
                  <a:srgbClr val="9E9E9E"/>
                </a:solidFill>
                <a:latin typeface="Open Sans"/>
                <a:ea typeface="Open Sans"/>
                <a:cs typeface="Open Sans"/>
                <a:sym typeface="Open Sans"/>
              </a:rPr>
              <a:t>[Frame the problem: Provide any relevant background information about the industry or the problem]</a:t>
            </a:r>
          </a:p>
          <a:p>
            <a:pPr marL="114300" indent="0">
              <a:buNone/>
            </a:pPr>
            <a:endParaRPr lang="en-US" sz="1200" b="1" dirty="0">
              <a:solidFill>
                <a:srgbClr val="9E9E9E"/>
              </a:solidFill>
              <a:latin typeface="Open Sans"/>
              <a:ea typeface="Open Sans"/>
              <a:cs typeface="Open Sans"/>
              <a:sym typeface="Open Sans"/>
            </a:endParaRPr>
          </a:p>
          <a:p>
            <a:pPr marL="114300" indent="0">
              <a:buNone/>
            </a:pPr>
            <a:r>
              <a:rPr lang="en-US" sz="1200" b="1" dirty="0">
                <a:solidFill>
                  <a:srgbClr val="9E9E9E"/>
                </a:solidFill>
                <a:latin typeface="Open Sans"/>
                <a:ea typeface="Open Sans"/>
                <a:cs typeface="Open Sans"/>
                <a:sym typeface="Open Sans"/>
              </a:rPr>
              <a:t>Problem</a:t>
            </a:r>
          </a:p>
          <a:p>
            <a:pPr marL="114300" indent="0">
              <a:buNone/>
            </a:pPr>
            <a:r>
              <a:rPr lang="en-US" sz="1200" dirty="0">
                <a:solidFill>
                  <a:srgbClr val="9E9E9E"/>
                </a:solidFill>
                <a:latin typeface="Open Sans"/>
                <a:ea typeface="Open Sans"/>
                <a:cs typeface="Open Sans"/>
                <a:sym typeface="Open Sans"/>
              </a:rPr>
              <a:t>[Frame the problem: Describe the opportunity. What are the benefits to the user? What are key insights? What does the competition do? Why does this matter?]</a:t>
            </a:r>
          </a:p>
          <a:p>
            <a:pPr marL="114300" indent="0">
              <a:buNone/>
            </a:pPr>
            <a:endParaRPr lang="en-US" sz="1200" b="1" dirty="0">
              <a:solidFill>
                <a:srgbClr val="9E9E9E"/>
              </a:solidFill>
              <a:latin typeface="Open Sans"/>
              <a:ea typeface="Open Sans"/>
              <a:cs typeface="Open Sans"/>
              <a:sym typeface="Open Sans"/>
            </a:endParaRPr>
          </a:p>
          <a:p>
            <a:pPr marL="114300" indent="0">
              <a:buNone/>
            </a:pPr>
            <a:r>
              <a:rPr lang="en-US" sz="1200" b="1" dirty="0">
                <a:solidFill>
                  <a:srgbClr val="9E9E9E"/>
                </a:solidFill>
                <a:latin typeface="Open Sans"/>
                <a:ea typeface="Open Sans"/>
                <a:cs typeface="Open Sans"/>
                <a:sym typeface="Open Sans"/>
              </a:rPr>
              <a:t>Goals</a:t>
            </a:r>
          </a:p>
          <a:p>
            <a:pPr marL="114300" indent="0">
              <a:buNone/>
            </a:pPr>
            <a:r>
              <a:rPr lang="en-US" sz="1200" dirty="0">
                <a:solidFill>
                  <a:srgbClr val="9E9E9E"/>
                </a:solidFill>
                <a:latin typeface="Open Sans"/>
                <a:ea typeface="Open Sans"/>
                <a:cs typeface="Open Sans"/>
                <a:sym typeface="Open Sans"/>
              </a:rPr>
              <a:t>[Frame the problem: What does success look like?]</a:t>
            </a:r>
          </a:p>
          <a:p>
            <a:endParaRPr lang="en-US" dirty="0"/>
          </a:p>
        </p:txBody>
      </p:sp>
    </p:spTree>
    <p:extLst>
      <p:ext uri="{BB962C8B-B14F-4D97-AF65-F5344CB8AC3E}">
        <p14:creationId xmlns:p14="http://schemas.microsoft.com/office/powerpoint/2010/main" val="193790811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200"/>
              <a:t>Education</a:t>
            </a:r>
            <a:endParaRPr sz="3200"/>
          </a:p>
        </p:txBody>
      </p:sp>
      <p:sp>
        <p:nvSpPr>
          <p:cNvPr id="117" name="Google Shape;117;p18"/>
          <p:cNvSpPr/>
          <p:nvPr/>
        </p:nvSpPr>
        <p:spPr>
          <a:xfrm>
            <a:off x="379325" y="2623825"/>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people aware of risk factors?</a:t>
            </a:r>
            <a:endParaRPr sz="1000"/>
          </a:p>
        </p:txBody>
      </p:sp>
      <p:sp>
        <p:nvSpPr>
          <p:cNvPr id="118" name="Google Shape;118;p18"/>
          <p:cNvSpPr/>
          <p:nvPr/>
        </p:nvSpPr>
        <p:spPr>
          <a:xfrm>
            <a:off x="1505304" y="2623825"/>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raise awareness across society?</a:t>
            </a:r>
            <a:endParaRPr sz="1000"/>
          </a:p>
        </p:txBody>
      </p:sp>
      <p:sp>
        <p:nvSpPr>
          <p:cNvPr id="119" name="Google Shape;119;p18"/>
          <p:cNvSpPr/>
          <p:nvPr/>
        </p:nvSpPr>
        <p:spPr>
          <a:xfrm>
            <a:off x="950954" y="1509563"/>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people better understand diabetes?</a:t>
            </a:r>
            <a:endParaRPr sz="1000"/>
          </a:p>
        </p:txBody>
      </p:sp>
      <p:sp>
        <p:nvSpPr>
          <p:cNvPr id="120" name="Google Shape;120;p18"/>
          <p:cNvSpPr/>
          <p:nvPr/>
        </p:nvSpPr>
        <p:spPr>
          <a:xfrm>
            <a:off x="4852114" y="206668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people aware of their current state of health?</a:t>
            </a:r>
            <a:endParaRPr sz="1000"/>
          </a:p>
        </p:txBody>
      </p:sp>
      <p:sp>
        <p:nvSpPr>
          <p:cNvPr id="121" name="Google Shape;121;p18"/>
          <p:cNvSpPr/>
          <p:nvPr/>
        </p:nvSpPr>
        <p:spPr>
          <a:xfrm>
            <a:off x="3770993" y="2066700"/>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identify and warn pre-diabetic patients</a:t>
            </a:r>
            <a:endParaRPr sz="1000"/>
          </a:p>
        </p:txBody>
      </p:sp>
      <p:sp>
        <p:nvSpPr>
          <p:cNvPr id="122" name="Google Shape;122;p18"/>
          <p:cNvSpPr/>
          <p:nvPr/>
        </p:nvSpPr>
        <p:spPr>
          <a:xfrm>
            <a:off x="7456154" y="2066700"/>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build good habits at a young age? </a:t>
            </a:r>
            <a:endParaRPr sz="1000"/>
          </a:p>
        </p:txBody>
      </p:sp>
      <p:sp>
        <p:nvSpPr>
          <p:cNvPr id="123" name="Google Shape;123;p18"/>
          <p:cNvSpPr txBox="1"/>
          <p:nvPr/>
        </p:nvSpPr>
        <p:spPr>
          <a:xfrm>
            <a:off x="619300" y="382417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General education</a:t>
            </a:r>
            <a:endParaRPr>
              <a:latin typeface="Open Sans"/>
              <a:ea typeface="Open Sans"/>
              <a:cs typeface="Open Sans"/>
              <a:sym typeface="Open Sans"/>
            </a:endParaRPr>
          </a:p>
        </p:txBody>
      </p:sp>
      <p:sp>
        <p:nvSpPr>
          <p:cNvPr id="124" name="Google Shape;124;p18"/>
          <p:cNvSpPr txBox="1"/>
          <p:nvPr/>
        </p:nvSpPr>
        <p:spPr>
          <a:xfrm>
            <a:off x="3967525" y="333757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Personal assessment</a:t>
            </a:r>
            <a:endParaRPr>
              <a:latin typeface="Open Sans"/>
              <a:ea typeface="Open Sans"/>
              <a:cs typeface="Open Sans"/>
              <a:sym typeface="Open Sans"/>
            </a:endParaRPr>
          </a:p>
        </p:txBody>
      </p:sp>
      <p:sp>
        <p:nvSpPr>
          <p:cNvPr id="125" name="Google Shape;125;p18"/>
          <p:cNvSpPr txBox="1"/>
          <p:nvPr/>
        </p:nvSpPr>
        <p:spPr>
          <a:xfrm>
            <a:off x="7124500" y="319832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Young age</a:t>
            </a:r>
            <a:endParaRPr>
              <a:latin typeface="Open Sans"/>
              <a:ea typeface="Open Sans"/>
              <a:cs typeface="Open Sans"/>
              <a:sym typeface="Open Sans"/>
            </a:endParaRPr>
          </a:p>
        </p:txBody>
      </p:sp>
      <p:grpSp>
        <p:nvGrpSpPr>
          <p:cNvPr id="12" name="Google Shape;522;p76">
            <a:extLst>
              <a:ext uri="{FF2B5EF4-FFF2-40B4-BE49-F238E27FC236}">
                <a16:creationId xmlns:a16="http://schemas.microsoft.com/office/drawing/2014/main" id="{276C09ED-76C0-9345-B3E1-5A50F014B1A1}"/>
              </a:ext>
            </a:extLst>
          </p:cNvPr>
          <p:cNvGrpSpPr/>
          <p:nvPr/>
        </p:nvGrpSpPr>
        <p:grpSpPr>
          <a:xfrm>
            <a:off x="7323300" y="-262400"/>
            <a:ext cx="2056105" cy="1872049"/>
            <a:chOff x="7323300" y="-248449"/>
            <a:chExt cx="2056105" cy="1872049"/>
          </a:xfrm>
        </p:grpSpPr>
        <p:sp>
          <p:nvSpPr>
            <p:cNvPr id="13" name="Google Shape;523;p76">
              <a:extLst>
                <a:ext uri="{FF2B5EF4-FFF2-40B4-BE49-F238E27FC236}">
                  <a16:creationId xmlns:a16="http://schemas.microsoft.com/office/drawing/2014/main" id="{1C19DBA8-85E6-E947-88C5-582C399950C9}"/>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524;p76">
              <a:extLst>
                <a:ext uri="{FF2B5EF4-FFF2-40B4-BE49-F238E27FC236}">
                  <a16:creationId xmlns:a16="http://schemas.microsoft.com/office/drawing/2014/main" id="{78C4F567-1463-2943-BC5B-8246989683F7}"/>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9"/>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200"/>
              <a:t>Other</a:t>
            </a:r>
            <a:endParaRPr sz="3200"/>
          </a:p>
        </p:txBody>
      </p:sp>
      <p:sp>
        <p:nvSpPr>
          <p:cNvPr id="131" name="Google Shape;131;p19"/>
          <p:cNvSpPr/>
          <p:nvPr/>
        </p:nvSpPr>
        <p:spPr>
          <a:xfrm>
            <a:off x="4066950" y="2066688"/>
            <a:ext cx="1010100" cy="1010100"/>
          </a:xfrm>
          <a:prstGeom prst="foldedCorner">
            <a:avLst>
              <a:gd name="adj" fmla="val 16667"/>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provide better insights to doctors?</a:t>
            </a:r>
            <a:endParaRPr sz="1000"/>
          </a:p>
        </p:txBody>
      </p:sp>
      <p:grpSp>
        <p:nvGrpSpPr>
          <p:cNvPr id="4" name="Google Shape;522;p76">
            <a:extLst>
              <a:ext uri="{FF2B5EF4-FFF2-40B4-BE49-F238E27FC236}">
                <a16:creationId xmlns:a16="http://schemas.microsoft.com/office/drawing/2014/main" id="{D98B0AAC-3784-A245-89F0-D8BFA67B07FF}"/>
              </a:ext>
            </a:extLst>
          </p:cNvPr>
          <p:cNvGrpSpPr/>
          <p:nvPr/>
        </p:nvGrpSpPr>
        <p:grpSpPr>
          <a:xfrm>
            <a:off x="7323300" y="-262400"/>
            <a:ext cx="2056105" cy="1872049"/>
            <a:chOff x="7323300" y="-248449"/>
            <a:chExt cx="2056105" cy="1872049"/>
          </a:xfrm>
        </p:grpSpPr>
        <p:sp>
          <p:nvSpPr>
            <p:cNvPr id="5" name="Google Shape;523;p76">
              <a:extLst>
                <a:ext uri="{FF2B5EF4-FFF2-40B4-BE49-F238E27FC236}">
                  <a16:creationId xmlns:a16="http://schemas.microsoft.com/office/drawing/2014/main" id="{5A2B002C-1C0B-6146-ABAC-13F4F5D659EB}"/>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524;p76">
              <a:extLst>
                <a:ext uri="{FF2B5EF4-FFF2-40B4-BE49-F238E27FC236}">
                  <a16:creationId xmlns:a16="http://schemas.microsoft.com/office/drawing/2014/main" id="{D8EBC212-19F2-AB44-A584-D8702BAAEF16}"/>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0"/>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p>
            <a:pPr marL="114300" lvl="0" indent="0" algn="l" rtl="0">
              <a:lnSpc>
                <a:spcPct val="115000"/>
              </a:lnSpc>
              <a:spcBef>
                <a:spcPts val="0"/>
              </a:spcBef>
              <a:spcAft>
                <a:spcPts val="0"/>
              </a:spcAft>
              <a:buNone/>
            </a:pPr>
            <a:r>
              <a:rPr lang="en" sz="1400" dirty="0" err="1">
                <a:solidFill>
                  <a:srgbClr val="002060"/>
                </a:solidFill>
              </a:rPr>
              <a:t>Doordash</a:t>
            </a:r>
            <a:r>
              <a:rPr lang="en" sz="1400" dirty="0">
                <a:solidFill>
                  <a:srgbClr val="002060"/>
                </a:solidFill>
              </a:rPr>
              <a:t> is looking to automate food delivery using self-driving robots for trips that are less than 2 miles in order to reduce its operating costs and provide more reliable delivery times. The long term goal is that these delivery robots will navigate sidewalks fully autonomously. But initially there may be times when manual intervention will be required. Your team has been tasked with building a tool for the operations team-- to view status of deliveries and remotely take control of robots that need intervention (</a:t>
            </a:r>
            <a:r>
              <a:rPr lang="en" sz="1400" dirty="0" err="1">
                <a:solidFill>
                  <a:srgbClr val="002060"/>
                </a:solidFill>
              </a:rPr>
              <a:t>ie</a:t>
            </a:r>
            <a:r>
              <a:rPr lang="en" sz="1400" dirty="0">
                <a:solidFill>
                  <a:srgbClr val="002060"/>
                </a:solidFill>
              </a:rPr>
              <a:t>: rerouting)</a:t>
            </a:r>
            <a:endParaRPr sz="1400" dirty="0">
              <a:solidFill>
                <a:srgbClr val="002060"/>
              </a:solidFill>
            </a:endParaRPr>
          </a:p>
        </p:txBody>
      </p:sp>
      <p:sp>
        <p:nvSpPr>
          <p:cNvPr id="137" name="Google Shape;137;p20"/>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200" b="1"/>
              <a:t>How Might We </a:t>
            </a:r>
            <a:r>
              <a:rPr lang="en" sz="3200"/>
              <a:t>Other Team Member Stickies</a:t>
            </a:r>
            <a:endParaRPr/>
          </a:p>
        </p:txBody>
      </p:sp>
      <p:sp>
        <p:nvSpPr>
          <p:cNvPr id="138" name="Google Shape;138;p20"/>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p>
            <a:pPr marL="457200" lvl="0" indent="0" algn="ctr" rtl="0">
              <a:lnSpc>
                <a:spcPct val="115000"/>
              </a:lnSpc>
              <a:spcBef>
                <a:spcPts val="0"/>
              </a:spcBef>
              <a:spcAft>
                <a:spcPts val="0"/>
              </a:spcAft>
              <a:buNone/>
            </a:pPr>
            <a:r>
              <a:rPr lang="en" sz="2400" dirty="0" err="1">
                <a:solidFill>
                  <a:srgbClr val="00B0F0"/>
                </a:solidFill>
              </a:rPr>
              <a:t>DoorDash</a:t>
            </a:r>
            <a:endParaRPr sz="2400" dirty="0">
              <a:solidFill>
                <a:srgbClr val="00B0F0"/>
              </a:solidFill>
            </a:endParaRPr>
          </a:p>
          <a:p>
            <a:pPr marL="457200" lvl="0" indent="0" algn="ctr" rtl="0">
              <a:lnSpc>
                <a:spcPct val="115000"/>
              </a:lnSpc>
              <a:spcBef>
                <a:spcPts val="0"/>
              </a:spcBef>
              <a:spcAft>
                <a:spcPts val="0"/>
              </a:spcAft>
              <a:buNone/>
            </a:pPr>
            <a:r>
              <a:rPr lang="en" sz="2400" dirty="0">
                <a:solidFill>
                  <a:srgbClr val="00B0F0"/>
                </a:solidFill>
              </a:rPr>
              <a:t>project scenario</a:t>
            </a:r>
            <a:endParaRPr sz="2400" dirty="0">
              <a:solidFill>
                <a:srgbClr val="00B0F0"/>
              </a:solidFill>
            </a:endParaRPr>
          </a:p>
          <a:p>
            <a:pPr marL="0" lvl="0" indent="0" algn="ctr" rtl="0">
              <a:spcBef>
                <a:spcPts val="0"/>
              </a:spcBef>
              <a:spcAft>
                <a:spcPts val="0"/>
              </a:spcAft>
              <a:buNone/>
            </a:pPr>
            <a:endParaRPr dirty="0"/>
          </a:p>
        </p:txBody>
      </p:sp>
      <p:grpSp>
        <p:nvGrpSpPr>
          <p:cNvPr id="5" name="Google Shape;522;p76">
            <a:extLst>
              <a:ext uri="{FF2B5EF4-FFF2-40B4-BE49-F238E27FC236}">
                <a16:creationId xmlns:a16="http://schemas.microsoft.com/office/drawing/2014/main" id="{9E0A01FE-5885-B243-8088-EAF3F4EB21B0}"/>
              </a:ext>
            </a:extLst>
          </p:cNvPr>
          <p:cNvGrpSpPr/>
          <p:nvPr/>
        </p:nvGrpSpPr>
        <p:grpSpPr>
          <a:xfrm>
            <a:off x="7323300" y="-262400"/>
            <a:ext cx="2056105" cy="1872049"/>
            <a:chOff x="7323300" y="-248449"/>
            <a:chExt cx="2056105" cy="1872049"/>
          </a:xfrm>
        </p:grpSpPr>
        <p:sp>
          <p:nvSpPr>
            <p:cNvPr id="6" name="Google Shape;523;p76">
              <a:extLst>
                <a:ext uri="{FF2B5EF4-FFF2-40B4-BE49-F238E27FC236}">
                  <a16:creationId xmlns:a16="http://schemas.microsoft.com/office/drawing/2014/main" id="{49B32771-268D-4546-B827-C97188FCA4C7}"/>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524;p76">
              <a:extLst>
                <a:ext uri="{FF2B5EF4-FFF2-40B4-BE49-F238E27FC236}">
                  <a16:creationId xmlns:a16="http://schemas.microsoft.com/office/drawing/2014/main" id="{A6400DF2-3FAA-724B-A06D-F2D9F13EFF05}"/>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1"/>
          <p:cNvSpPr/>
          <p:nvPr/>
        </p:nvSpPr>
        <p:spPr>
          <a:xfrm>
            <a:off x="2601500" y="30020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see real-time traffic on the route? </a:t>
            </a:r>
            <a:endParaRPr sz="1000"/>
          </a:p>
          <a:p>
            <a:pPr marL="0" lvl="0" indent="0" algn="l" rtl="0">
              <a:spcBef>
                <a:spcPts val="0"/>
              </a:spcBef>
              <a:spcAft>
                <a:spcPts val="0"/>
              </a:spcAft>
              <a:buNone/>
            </a:pPr>
            <a:endParaRPr sz="1000"/>
          </a:p>
        </p:txBody>
      </p:sp>
      <p:sp>
        <p:nvSpPr>
          <p:cNvPr id="144" name="Google Shape;144;p21"/>
          <p:cNvSpPr/>
          <p:nvPr/>
        </p:nvSpPr>
        <p:spPr>
          <a:xfrm>
            <a:off x="1490325" y="19357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teach robots to avoid obstacles?</a:t>
            </a:r>
            <a:endParaRPr sz="1000"/>
          </a:p>
        </p:txBody>
      </p:sp>
      <p:sp>
        <p:nvSpPr>
          <p:cNvPr id="145" name="Google Shape;145;p21"/>
          <p:cNvSpPr/>
          <p:nvPr/>
        </p:nvSpPr>
        <p:spPr>
          <a:xfrm>
            <a:off x="1526125" y="8923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confirm that the robot is at the right address?</a:t>
            </a:r>
            <a:endParaRPr sz="1000"/>
          </a:p>
        </p:txBody>
      </p:sp>
      <p:sp>
        <p:nvSpPr>
          <p:cNvPr id="146" name="Google Shape;146;p21"/>
          <p:cNvSpPr/>
          <p:nvPr/>
        </p:nvSpPr>
        <p:spPr>
          <a:xfrm>
            <a:off x="2588750" y="19357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move robots to a safe place before stopping?</a:t>
            </a:r>
            <a:endParaRPr sz="1000"/>
          </a:p>
        </p:txBody>
      </p:sp>
      <p:sp>
        <p:nvSpPr>
          <p:cNvPr id="147" name="Google Shape;147;p21"/>
          <p:cNvSpPr/>
          <p:nvPr/>
        </p:nvSpPr>
        <p:spPr>
          <a:xfrm>
            <a:off x="391900" y="19357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routes more efficient?</a:t>
            </a:r>
            <a:endParaRPr sz="1000"/>
          </a:p>
        </p:txBody>
      </p:sp>
      <p:sp>
        <p:nvSpPr>
          <p:cNvPr id="148" name="Google Shape;148;p21"/>
          <p:cNvSpPr/>
          <p:nvPr/>
        </p:nvSpPr>
        <p:spPr>
          <a:xfrm>
            <a:off x="1490325" y="30020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establish preferred routes?</a:t>
            </a:r>
            <a:endParaRPr sz="1000"/>
          </a:p>
        </p:txBody>
      </p:sp>
      <p:sp>
        <p:nvSpPr>
          <p:cNvPr id="149" name="Google Shape;149;p21"/>
          <p:cNvSpPr/>
          <p:nvPr/>
        </p:nvSpPr>
        <p:spPr>
          <a:xfrm>
            <a:off x="379150" y="30020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000"/>
          </a:p>
          <a:p>
            <a:pPr marL="0" lvl="0" indent="0" algn="l" rtl="0">
              <a:spcBef>
                <a:spcPts val="0"/>
              </a:spcBef>
              <a:spcAft>
                <a:spcPts val="0"/>
              </a:spcAft>
              <a:buNone/>
            </a:pPr>
            <a:endParaRPr sz="1000"/>
          </a:p>
          <a:p>
            <a:pPr marL="0" lvl="0" indent="0" algn="l" rtl="0">
              <a:spcBef>
                <a:spcPts val="0"/>
              </a:spcBef>
              <a:spcAft>
                <a:spcPts val="0"/>
              </a:spcAft>
              <a:buNone/>
            </a:pPr>
            <a:r>
              <a:rPr lang="en" sz="1000"/>
              <a:t>How might we allow robots to detect real-time traffic patterns?</a:t>
            </a:r>
            <a:endParaRPr sz="1000"/>
          </a:p>
          <a:p>
            <a:pPr marL="0" lvl="0" indent="0" algn="l" rtl="0">
              <a:spcBef>
                <a:spcPts val="0"/>
              </a:spcBef>
              <a:spcAft>
                <a:spcPts val="0"/>
              </a:spcAft>
              <a:buNone/>
            </a:pPr>
            <a:endParaRPr sz="1000"/>
          </a:p>
        </p:txBody>
      </p:sp>
      <p:sp>
        <p:nvSpPr>
          <p:cNvPr id="150" name="Google Shape;150;p21"/>
          <p:cNvSpPr/>
          <p:nvPr/>
        </p:nvSpPr>
        <p:spPr>
          <a:xfrm>
            <a:off x="5243325" y="11134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teach robots to avoid trouble?</a:t>
            </a:r>
            <a:endParaRPr sz="1000"/>
          </a:p>
        </p:txBody>
      </p:sp>
      <p:sp>
        <p:nvSpPr>
          <p:cNvPr id="151" name="Google Shape;151;p21"/>
          <p:cNvSpPr/>
          <p:nvPr/>
        </p:nvSpPr>
        <p:spPr>
          <a:xfrm>
            <a:off x="5243313" y="217268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have robots signal distress when something goes wrong?</a:t>
            </a:r>
            <a:endParaRPr sz="1000"/>
          </a:p>
        </p:txBody>
      </p:sp>
      <p:sp>
        <p:nvSpPr>
          <p:cNvPr id="152" name="Google Shape;152;p21"/>
          <p:cNvSpPr/>
          <p:nvPr/>
        </p:nvSpPr>
        <p:spPr>
          <a:xfrm>
            <a:off x="4212913" y="1707563"/>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program robots to address delays in deliveries?</a:t>
            </a:r>
            <a:endParaRPr sz="1000"/>
          </a:p>
        </p:txBody>
      </p:sp>
      <p:sp>
        <p:nvSpPr>
          <p:cNvPr id="153" name="Google Shape;153;p21"/>
          <p:cNvSpPr/>
          <p:nvPr/>
        </p:nvSpPr>
        <p:spPr>
          <a:xfrm>
            <a:off x="391900" y="8695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solidFill>
                  <a:schemeClr val="dk1"/>
                </a:solidFill>
              </a:rPr>
              <a:t>How might we mitigate accidents between robots and pedestrians?</a:t>
            </a:r>
            <a:endParaRPr sz="1000"/>
          </a:p>
        </p:txBody>
      </p:sp>
      <p:sp>
        <p:nvSpPr>
          <p:cNvPr id="154" name="Google Shape;154;p21"/>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Routing and delivery</a:t>
            </a:r>
            <a:endParaRPr sz="3200">
              <a:solidFill>
                <a:srgbClr val="2D3D4A"/>
              </a:solidFill>
              <a:latin typeface="Open Sans"/>
              <a:ea typeface="Open Sans"/>
              <a:cs typeface="Open Sans"/>
              <a:sym typeface="Open Sans"/>
            </a:endParaRPr>
          </a:p>
        </p:txBody>
      </p:sp>
      <p:sp>
        <p:nvSpPr>
          <p:cNvPr id="155" name="Google Shape;155;p21"/>
          <p:cNvSpPr/>
          <p:nvPr/>
        </p:nvSpPr>
        <p:spPr>
          <a:xfrm>
            <a:off x="7339700" y="21727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our robots tamperproof?</a:t>
            </a:r>
            <a:endParaRPr sz="1000"/>
          </a:p>
        </p:txBody>
      </p:sp>
      <p:sp>
        <p:nvSpPr>
          <p:cNvPr id="156" name="Google Shape;156;p21"/>
          <p:cNvSpPr/>
          <p:nvPr/>
        </p:nvSpPr>
        <p:spPr>
          <a:xfrm>
            <a:off x="6805825" y="11626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robots not scary for dogs?</a:t>
            </a:r>
            <a:endParaRPr sz="1000"/>
          </a:p>
        </p:txBody>
      </p:sp>
      <p:sp>
        <p:nvSpPr>
          <p:cNvPr id="157" name="Google Shape;157;p21"/>
          <p:cNvSpPr/>
          <p:nvPr/>
        </p:nvSpPr>
        <p:spPr>
          <a:xfrm>
            <a:off x="7903288" y="11626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keep vermin away from the robots?</a:t>
            </a:r>
            <a:endParaRPr sz="1000"/>
          </a:p>
        </p:txBody>
      </p:sp>
      <p:sp>
        <p:nvSpPr>
          <p:cNvPr id="158" name="Google Shape;158;p21"/>
          <p:cNvSpPr txBox="1"/>
          <p:nvPr/>
        </p:nvSpPr>
        <p:spPr>
          <a:xfrm>
            <a:off x="990300" y="406822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Routing</a:t>
            </a:r>
            <a:endParaRPr>
              <a:latin typeface="Open Sans"/>
              <a:ea typeface="Open Sans"/>
              <a:cs typeface="Open Sans"/>
              <a:sym typeface="Open Sans"/>
            </a:endParaRPr>
          </a:p>
        </p:txBody>
      </p:sp>
      <p:sp>
        <p:nvSpPr>
          <p:cNvPr id="159" name="Google Shape;159;p21"/>
          <p:cNvSpPr txBox="1"/>
          <p:nvPr/>
        </p:nvSpPr>
        <p:spPr>
          <a:xfrm>
            <a:off x="4466775" y="32645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Issues on route</a:t>
            </a:r>
            <a:endParaRPr>
              <a:latin typeface="Open Sans"/>
              <a:ea typeface="Open Sans"/>
              <a:cs typeface="Open Sans"/>
              <a:sym typeface="Open Sans"/>
            </a:endParaRPr>
          </a:p>
        </p:txBody>
      </p:sp>
      <p:sp>
        <p:nvSpPr>
          <p:cNvPr id="160" name="Google Shape;160;p21"/>
          <p:cNvSpPr txBox="1"/>
          <p:nvPr/>
        </p:nvSpPr>
        <p:spPr>
          <a:xfrm>
            <a:off x="6958275" y="33767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Environmental Factors</a:t>
            </a:r>
            <a:endParaRPr>
              <a:latin typeface="Open Sans"/>
              <a:ea typeface="Open Sans"/>
              <a:cs typeface="Open Sans"/>
              <a:sym typeface="Open Sans"/>
            </a:endParaRPr>
          </a:p>
        </p:txBody>
      </p:sp>
      <p:grpSp>
        <p:nvGrpSpPr>
          <p:cNvPr id="20" name="Google Shape;522;p76">
            <a:extLst>
              <a:ext uri="{FF2B5EF4-FFF2-40B4-BE49-F238E27FC236}">
                <a16:creationId xmlns:a16="http://schemas.microsoft.com/office/drawing/2014/main" id="{0CD52E71-743B-E149-9EC3-63357142AAB7}"/>
              </a:ext>
            </a:extLst>
          </p:cNvPr>
          <p:cNvGrpSpPr/>
          <p:nvPr/>
        </p:nvGrpSpPr>
        <p:grpSpPr>
          <a:xfrm>
            <a:off x="7323300" y="-262400"/>
            <a:ext cx="2056105" cy="1872049"/>
            <a:chOff x="7323300" y="-248449"/>
            <a:chExt cx="2056105" cy="1872049"/>
          </a:xfrm>
        </p:grpSpPr>
        <p:sp>
          <p:nvSpPr>
            <p:cNvPr id="21" name="Google Shape;523;p76">
              <a:extLst>
                <a:ext uri="{FF2B5EF4-FFF2-40B4-BE49-F238E27FC236}">
                  <a16:creationId xmlns:a16="http://schemas.microsoft.com/office/drawing/2014/main" id="{CB101125-AB93-E748-9AF6-2A6636690758}"/>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524;p76">
              <a:extLst>
                <a:ext uri="{FF2B5EF4-FFF2-40B4-BE49-F238E27FC236}">
                  <a16:creationId xmlns:a16="http://schemas.microsoft.com/office/drawing/2014/main" id="{C7263D4E-6742-9644-9898-BB1DD34B30F5}"/>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2"/>
          <p:cNvSpPr/>
          <p:nvPr/>
        </p:nvSpPr>
        <p:spPr>
          <a:xfrm>
            <a:off x="261025" y="30249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alert consumers if their delivery is delayed?</a:t>
            </a:r>
            <a:endParaRPr sz="1000"/>
          </a:p>
        </p:txBody>
      </p:sp>
      <p:sp>
        <p:nvSpPr>
          <p:cNvPr id="166" name="Google Shape;166;p22"/>
          <p:cNvSpPr/>
          <p:nvPr/>
        </p:nvSpPr>
        <p:spPr>
          <a:xfrm>
            <a:off x="6944575" y="1384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handle edge case issues that may arise?</a:t>
            </a:r>
            <a:endParaRPr sz="1000"/>
          </a:p>
        </p:txBody>
      </p:sp>
      <p:sp>
        <p:nvSpPr>
          <p:cNvPr id="167" name="Google Shape;167;p22"/>
          <p:cNvSpPr/>
          <p:nvPr/>
        </p:nvSpPr>
        <p:spPr>
          <a:xfrm>
            <a:off x="6944575" y="11939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ensure food gets delivered without incident?</a:t>
            </a:r>
            <a:endParaRPr sz="1000"/>
          </a:p>
        </p:txBody>
      </p:sp>
      <p:sp>
        <p:nvSpPr>
          <p:cNvPr id="168" name="Google Shape;168;p22"/>
          <p:cNvSpPr/>
          <p:nvPr/>
        </p:nvSpPr>
        <p:spPr>
          <a:xfrm>
            <a:off x="5753425" y="37724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control robots?</a:t>
            </a:r>
            <a:endParaRPr sz="1000"/>
          </a:p>
        </p:txBody>
      </p:sp>
      <p:sp>
        <p:nvSpPr>
          <p:cNvPr id="169" name="Google Shape;169;p22"/>
          <p:cNvSpPr/>
          <p:nvPr/>
        </p:nvSpPr>
        <p:spPr>
          <a:xfrm>
            <a:off x="6823650" y="37724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track each robot?</a:t>
            </a:r>
            <a:endParaRPr sz="1000"/>
          </a:p>
        </p:txBody>
      </p:sp>
      <p:sp>
        <p:nvSpPr>
          <p:cNvPr id="170" name="Google Shape;170;p22"/>
          <p:cNvSpPr/>
          <p:nvPr/>
        </p:nvSpPr>
        <p:spPr>
          <a:xfrm>
            <a:off x="8039200" y="22824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build redundancy into our system?</a:t>
            </a:r>
            <a:endParaRPr sz="1000"/>
          </a:p>
        </p:txBody>
      </p:sp>
      <p:sp>
        <p:nvSpPr>
          <p:cNvPr id="171" name="Google Shape;171;p22"/>
          <p:cNvSpPr/>
          <p:nvPr/>
        </p:nvSpPr>
        <p:spPr>
          <a:xfrm>
            <a:off x="261013" y="19664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allow users to help us with tracking and feedback?</a:t>
            </a:r>
            <a:endParaRPr sz="1000"/>
          </a:p>
        </p:txBody>
      </p:sp>
      <p:sp>
        <p:nvSpPr>
          <p:cNvPr id="172" name="Google Shape;172;p22"/>
          <p:cNvSpPr/>
          <p:nvPr/>
        </p:nvSpPr>
        <p:spPr>
          <a:xfrm>
            <a:off x="7992325" y="1384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deal with accidents that might occur?</a:t>
            </a:r>
            <a:endParaRPr sz="1000"/>
          </a:p>
          <a:p>
            <a:pPr marL="0" lvl="0" indent="0" algn="l" rtl="0">
              <a:spcBef>
                <a:spcPts val="0"/>
              </a:spcBef>
              <a:spcAft>
                <a:spcPts val="0"/>
              </a:spcAft>
              <a:buNone/>
            </a:pPr>
            <a:endParaRPr sz="1000"/>
          </a:p>
        </p:txBody>
      </p:sp>
      <p:sp>
        <p:nvSpPr>
          <p:cNvPr id="173" name="Google Shape;173;p22"/>
          <p:cNvSpPr/>
          <p:nvPr/>
        </p:nvSpPr>
        <p:spPr>
          <a:xfrm>
            <a:off x="7992313" y="11939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get food to people quickly when the robot fails?</a:t>
            </a:r>
            <a:endParaRPr sz="1000"/>
          </a:p>
        </p:txBody>
      </p:sp>
      <p:sp>
        <p:nvSpPr>
          <p:cNvPr id="174" name="Google Shape;174;p22"/>
          <p:cNvSpPr/>
          <p:nvPr/>
        </p:nvSpPr>
        <p:spPr>
          <a:xfrm>
            <a:off x="6944575" y="22824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detect when a robot needs help?</a:t>
            </a:r>
            <a:endParaRPr sz="1000"/>
          </a:p>
          <a:p>
            <a:pPr marL="0" lvl="0" indent="0" algn="l" rtl="0">
              <a:spcBef>
                <a:spcPts val="0"/>
              </a:spcBef>
              <a:spcAft>
                <a:spcPts val="0"/>
              </a:spcAft>
              <a:buNone/>
            </a:pPr>
            <a:endParaRPr sz="1000"/>
          </a:p>
        </p:txBody>
      </p:sp>
      <p:sp>
        <p:nvSpPr>
          <p:cNvPr id="175" name="Google Shape;175;p22"/>
          <p:cNvSpPr/>
          <p:nvPr/>
        </p:nvSpPr>
        <p:spPr>
          <a:xfrm>
            <a:off x="5854050" y="119393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overcome technical glitches during a delivery?</a:t>
            </a:r>
            <a:endParaRPr sz="1000"/>
          </a:p>
          <a:p>
            <a:pPr marL="0" lvl="0" indent="0" algn="l" rtl="0">
              <a:spcBef>
                <a:spcPts val="0"/>
              </a:spcBef>
              <a:spcAft>
                <a:spcPts val="0"/>
              </a:spcAft>
              <a:buNone/>
            </a:pPr>
            <a:endParaRPr sz="1000"/>
          </a:p>
        </p:txBody>
      </p:sp>
      <p:sp>
        <p:nvSpPr>
          <p:cNvPr id="176" name="Google Shape;176;p22"/>
          <p:cNvSpPr/>
          <p:nvPr/>
        </p:nvSpPr>
        <p:spPr>
          <a:xfrm>
            <a:off x="1315150" y="880963"/>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enable robots to detect missing items in the order during pickup?</a:t>
            </a:r>
            <a:endParaRPr sz="1000"/>
          </a:p>
        </p:txBody>
      </p:sp>
      <p:sp>
        <p:nvSpPr>
          <p:cNvPr id="177" name="Google Shape;177;p22"/>
          <p:cNvSpPr/>
          <p:nvPr/>
        </p:nvSpPr>
        <p:spPr>
          <a:xfrm>
            <a:off x="5854050" y="1384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000"/>
          </a:p>
          <a:p>
            <a:pPr marL="0" lvl="0" indent="0" algn="l" rtl="0">
              <a:spcBef>
                <a:spcPts val="0"/>
              </a:spcBef>
              <a:spcAft>
                <a:spcPts val="0"/>
              </a:spcAft>
              <a:buNone/>
            </a:pPr>
            <a:endParaRPr sz="1000"/>
          </a:p>
          <a:p>
            <a:pPr marL="0" lvl="0" indent="0" algn="l" rtl="0">
              <a:spcBef>
                <a:spcPts val="0"/>
              </a:spcBef>
              <a:spcAft>
                <a:spcPts val="0"/>
              </a:spcAft>
              <a:buNone/>
            </a:pPr>
            <a:r>
              <a:rPr lang="en" sz="1000"/>
              <a:t>How might we alert operators of need for robot intervention conveniently?</a:t>
            </a:r>
            <a:endParaRPr sz="1000"/>
          </a:p>
          <a:p>
            <a:pPr marL="0" lvl="0" indent="0" algn="l" rtl="0">
              <a:spcBef>
                <a:spcPts val="0"/>
              </a:spcBef>
              <a:spcAft>
                <a:spcPts val="0"/>
              </a:spcAft>
              <a:buNone/>
            </a:pPr>
            <a:endParaRPr sz="1000"/>
          </a:p>
        </p:txBody>
      </p:sp>
      <p:sp>
        <p:nvSpPr>
          <p:cNvPr id="178" name="Google Shape;178;p22"/>
          <p:cNvSpPr/>
          <p:nvPr/>
        </p:nvSpPr>
        <p:spPr>
          <a:xfrm>
            <a:off x="1346625" y="302488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program robots to address order cancellations?</a:t>
            </a:r>
            <a:endParaRPr sz="1000"/>
          </a:p>
        </p:txBody>
      </p:sp>
      <p:sp>
        <p:nvSpPr>
          <p:cNvPr id="179" name="Google Shape;179;p22"/>
          <p:cNvSpPr/>
          <p:nvPr/>
        </p:nvSpPr>
        <p:spPr>
          <a:xfrm>
            <a:off x="1346625" y="1966463"/>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program robots to address customer returns?</a:t>
            </a:r>
            <a:endParaRPr sz="1000"/>
          </a:p>
        </p:txBody>
      </p:sp>
      <p:sp>
        <p:nvSpPr>
          <p:cNvPr id="180" name="Google Shape;180;p22"/>
          <p:cNvSpPr/>
          <p:nvPr/>
        </p:nvSpPr>
        <p:spPr>
          <a:xfrm>
            <a:off x="7893875" y="37724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monitor robot progress?</a:t>
            </a:r>
            <a:endParaRPr sz="1000"/>
          </a:p>
        </p:txBody>
      </p:sp>
      <p:sp>
        <p:nvSpPr>
          <p:cNvPr id="181" name="Google Shape;181;p22"/>
          <p:cNvSpPr/>
          <p:nvPr/>
        </p:nvSpPr>
        <p:spPr>
          <a:xfrm>
            <a:off x="271275" y="9080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share robot progress with consumers?</a:t>
            </a:r>
            <a:endParaRPr sz="1000"/>
          </a:p>
        </p:txBody>
      </p:sp>
      <p:sp>
        <p:nvSpPr>
          <p:cNvPr id="182" name="Google Shape;182;p22"/>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When things go wrong</a:t>
            </a:r>
            <a:endParaRPr sz="3200">
              <a:solidFill>
                <a:srgbClr val="2D3D4A"/>
              </a:solidFill>
              <a:latin typeface="Open Sans"/>
              <a:ea typeface="Open Sans"/>
              <a:cs typeface="Open Sans"/>
              <a:sym typeface="Open Sans"/>
            </a:endParaRPr>
          </a:p>
        </p:txBody>
      </p:sp>
      <p:sp>
        <p:nvSpPr>
          <p:cNvPr id="183" name="Google Shape;183;p22"/>
          <p:cNvSpPr/>
          <p:nvPr/>
        </p:nvSpPr>
        <p:spPr>
          <a:xfrm>
            <a:off x="4017313" y="17979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keep robots odor free, even when carrying smelly food?</a:t>
            </a:r>
            <a:endParaRPr sz="1000"/>
          </a:p>
        </p:txBody>
      </p:sp>
      <p:sp>
        <p:nvSpPr>
          <p:cNvPr id="184" name="Google Shape;184;p22"/>
          <p:cNvSpPr/>
          <p:nvPr/>
        </p:nvSpPr>
        <p:spPr>
          <a:xfrm>
            <a:off x="4137375" y="28602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anticipate mechanical failures?</a:t>
            </a:r>
            <a:endParaRPr sz="1000"/>
          </a:p>
        </p:txBody>
      </p:sp>
      <p:sp>
        <p:nvSpPr>
          <p:cNvPr id="185" name="Google Shape;185;p22"/>
          <p:cNvSpPr/>
          <p:nvPr/>
        </p:nvSpPr>
        <p:spPr>
          <a:xfrm>
            <a:off x="3097675" y="24220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determine when to recharge robot batteries?</a:t>
            </a:r>
            <a:endParaRPr sz="1000"/>
          </a:p>
        </p:txBody>
      </p:sp>
      <p:sp>
        <p:nvSpPr>
          <p:cNvPr id="186" name="Google Shape;186;p22"/>
          <p:cNvSpPr/>
          <p:nvPr/>
        </p:nvSpPr>
        <p:spPr>
          <a:xfrm>
            <a:off x="3007213" y="1478663"/>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address a sudden power outage?</a:t>
            </a:r>
            <a:endParaRPr sz="1000"/>
          </a:p>
        </p:txBody>
      </p:sp>
      <p:sp>
        <p:nvSpPr>
          <p:cNvPr id="187" name="Google Shape;187;p22"/>
          <p:cNvSpPr txBox="1"/>
          <p:nvPr/>
        </p:nvSpPr>
        <p:spPr>
          <a:xfrm>
            <a:off x="504375" y="41789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Delays, Missing Items, and Cancellations</a:t>
            </a:r>
            <a:endParaRPr>
              <a:latin typeface="Open Sans"/>
              <a:ea typeface="Open Sans"/>
              <a:cs typeface="Open Sans"/>
              <a:sym typeface="Open Sans"/>
            </a:endParaRPr>
          </a:p>
        </p:txBody>
      </p:sp>
      <p:sp>
        <p:nvSpPr>
          <p:cNvPr id="188" name="Google Shape;188;p22"/>
          <p:cNvSpPr txBox="1"/>
          <p:nvPr/>
        </p:nvSpPr>
        <p:spPr>
          <a:xfrm>
            <a:off x="3247575" y="39503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Maintenance and mechanical issues</a:t>
            </a:r>
            <a:endParaRPr>
              <a:latin typeface="Open Sans"/>
              <a:ea typeface="Open Sans"/>
              <a:cs typeface="Open Sans"/>
              <a:sym typeface="Open Sans"/>
            </a:endParaRPr>
          </a:p>
        </p:txBody>
      </p:sp>
      <p:sp>
        <p:nvSpPr>
          <p:cNvPr id="189" name="Google Shape;189;p22"/>
          <p:cNvSpPr txBox="1"/>
          <p:nvPr/>
        </p:nvSpPr>
        <p:spPr>
          <a:xfrm>
            <a:off x="5753425" y="3264500"/>
            <a:ext cx="32490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Incident Prevention and Recovery</a:t>
            </a:r>
            <a:endParaRPr>
              <a:latin typeface="Open Sans"/>
              <a:ea typeface="Open Sans"/>
              <a:cs typeface="Open Sans"/>
              <a:sym typeface="Open Sans"/>
            </a:endParaRPr>
          </a:p>
        </p:txBody>
      </p:sp>
      <p:sp>
        <p:nvSpPr>
          <p:cNvPr id="190" name="Google Shape;190;p22"/>
          <p:cNvSpPr txBox="1"/>
          <p:nvPr/>
        </p:nvSpPr>
        <p:spPr>
          <a:xfrm>
            <a:off x="5753425" y="4788500"/>
            <a:ext cx="31506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Tracking and Remote Control</a:t>
            </a:r>
            <a:endParaRPr>
              <a:latin typeface="Open Sans"/>
              <a:ea typeface="Open Sans"/>
              <a:cs typeface="Open Sans"/>
              <a:sym typeface="Open Sans"/>
            </a:endParaRPr>
          </a:p>
        </p:txBody>
      </p:sp>
      <p:grpSp>
        <p:nvGrpSpPr>
          <p:cNvPr id="28" name="Google Shape;522;p76">
            <a:extLst>
              <a:ext uri="{FF2B5EF4-FFF2-40B4-BE49-F238E27FC236}">
                <a16:creationId xmlns:a16="http://schemas.microsoft.com/office/drawing/2014/main" id="{F9716D13-D6C2-E241-B858-1CEFBF111339}"/>
              </a:ext>
            </a:extLst>
          </p:cNvPr>
          <p:cNvGrpSpPr/>
          <p:nvPr/>
        </p:nvGrpSpPr>
        <p:grpSpPr>
          <a:xfrm>
            <a:off x="7323300" y="-262400"/>
            <a:ext cx="2056105" cy="1872049"/>
            <a:chOff x="7323300" y="-248449"/>
            <a:chExt cx="2056105" cy="1872049"/>
          </a:xfrm>
        </p:grpSpPr>
        <p:sp>
          <p:nvSpPr>
            <p:cNvPr id="29" name="Google Shape;523;p76">
              <a:extLst>
                <a:ext uri="{FF2B5EF4-FFF2-40B4-BE49-F238E27FC236}">
                  <a16:creationId xmlns:a16="http://schemas.microsoft.com/office/drawing/2014/main" id="{39493DFF-65FE-1B4D-9239-E1A978135CD2}"/>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524;p76">
              <a:extLst>
                <a:ext uri="{FF2B5EF4-FFF2-40B4-BE49-F238E27FC236}">
                  <a16:creationId xmlns:a16="http://schemas.microsoft.com/office/drawing/2014/main" id="{105EB00A-A8D2-684A-9815-8A24926510E2}"/>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3"/>
          <p:cNvSpPr/>
          <p:nvPr/>
        </p:nvSpPr>
        <p:spPr>
          <a:xfrm>
            <a:off x="2986163" y="28750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teach users to interact with humans?</a:t>
            </a:r>
            <a:endParaRPr sz="1000"/>
          </a:p>
        </p:txBody>
      </p:sp>
      <p:sp>
        <p:nvSpPr>
          <p:cNvPr id="196" name="Google Shape;196;p23"/>
          <p:cNvSpPr/>
          <p:nvPr/>
        </p:nvSpPr>
        <p:spPr>
          <a:xfrm>
            <a:off x="163413" y="163898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have robots entertain customers at delivery?</a:t>
            </a:r>
            <a:endParaRPr sz="1000"/>
          </a:p>
        </p:txBody>
      </p:sp>
      <p:sp>
        <p:nvSpPr>
          <p:cNvPr id="197" name="Google Shape;197;p23"/>
          <p:cNvSpPr/>
          <p:nvPr/>
        </p:nvSpPr>
        <p:spPr>
          <a:xfrm>
            <a:off x="1145275" y="168468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give robots a personality?</a:t>
            </a:r>
            <a:endParaRPr sz="1000"/>
          </a:p>
        </p:txBody>
      </p:sp>
      <p:sp>
        <p:nvSpPr>
          <p:cNvPr id="198" name="Google Shape;198;p23"/>
          <p:cNvSpPr/>
          <p:nvPr/>
        </p:nvSpPr>
        <p:spPr>
          <a:xfrm>
            <a:off x="4067875" y="18069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communicate with humans around the robot?</a:t>
            </a:r>
            <a:endParaRPr sz="1000"/>
          </a:p>
        </p:txBody>
      </p:sp>
      <p:sp>
        <p:nvSpPr>
          <p:cNvPr id="199" name="Google Shape;199;p23"/>
          <p:cNvSpPr/>
          <p:nvPr/>
        </p:nvSpPr>
        <p:spPr>
          <a:xfrm>
            <a:off x="135163" y="26188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use robots to make people excited about our brand?</a:t>
            </a:r>
            <a:endParaRPr sz="1000"/>
          </a:p>
        </p:txBody>
      </p:sp>
      <p:sp>
        <p:nvSpPr>
          <p:cNvPr id="200" name="Google Shape;200;p23"/>
          <p:cNvSpPr/>
          <p:nvPr/>
        </p:nvSpPr>
        <p:spPr>
          <a:xfrm>
            <a:off x="4102088" y="28750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teach robots manners? </a:t>
            </a:r>
            <a:endParaRPr sz="1000"/>
          </a:p>
        </p:txBody>
      </p:sp>
      <p:sp>
        <p:nvSpPr>
          <p:cNvPr id="201" name="Google Shape;201;p23"/>
          <p:cNvSpPr/>
          <p:nvPr/>
        </p:nvSpPr>
        <p:spPr>
          <a:xfrm>
            <a:off x="8023875" y="342678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enable “emotion” modes in robots?</a:t>
            </a:r>
            <a:endParaRPr sz="1000"/>
          </a:p>
        </p:txBody>
      </p:sp>
      <p:sp>
        <p:nvSpPr>
          <p:cNvPr id="202" name="Google Shape;202;p23"/>
          <p:cNvSpPr/>
          <p:nvPr/>
        </p:nvSpPr>
        <p:spPr>
          <a:xfrm>
            <a:off x="1145263" y="26948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interacting with robots more fun?</a:t>
            </a:r>
            <a:endParaRPr sz="1000"/>
          </a:p>
        </p:txBody>
      </p:sp>
      <p:sp>
        <p:nvSpPr>
          <p:cNvPr id="203" name="Google Shape;203;p23"/>
          <p:cNvSpPr/>
          <p:nvPr/>
        </p:nvSpPr>
        <p:spPr>
          <a:xfrm>
            <a:off x="5882263" y="34100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our robots act like people?</a:t>
            </a:r>
            <a:endParaRPr sz="1000"/>
          </a:p>
        </p:txBody>
      </p:sp>
      <p:sp>
        <p:nvSpPr>
          <p:cNvPr id="204" name="Google Shape;204;p23"/>
          <p:cNvSpPr/>
          <p:nvPr/>
        </p:nvSpPr>
        <p:spPr>
          <a:xfrm>
            <a:off x="6953075" y="341003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teach empathy to robots?</a:t>
            </a:r>
            <a:endParaRPr sz="1000"/>
          </a:p>
        </p:txBody>
      </p:sp>
      <p:sp>
        <p:nvSpPr>
          <p:cNvPr id="205" name="Google Shape;205;p23"/>
          <p:cNvSpPr/>
          <p:nvPr/>
        </p:nvSpPr>
        <p:spPr>
          <a:xfrm>
            <a:off x="2986150" y="18069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robots talk to people?</a:t>
            </a:r>
            <a:endParaRPr sz="1000"/>
          </a:p>
        </p:txBody>
      </p:sp>
      <p:sp>
        <p:nvSpPr>
          <p:cNvPr id="206" name="Google Shape;206;p23"/>
          <p:cNvSpPr/>
          <p:nvPr/>
        </p:nvSpPr>
        <p:spPr>
          <a:xfrm>
            <a:off x="6309650" y="84863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prepare robot to handle deliveries to persons with disabilities?</a:t>
            </a:r>
            <a:endParaRPr sz="1000"/>
          </a:p>
        </p:txBody>
      </p:sp>
      <p:sp>
        <p:nvSpPr>
          <p:cNvPr id="207" name="Google Shape;207;p23"/>
          <p:cNvSpPr/>
          <p:nvPr/>
        </p:nvSpPr>
        <p:spPr>
          <a:xfrm>
            <a:off x="7357488" y="84863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enable robots to interpret and speak different languages?</a:t>
            </a:r>
            <a:endParaRPr sz="1000"/>
          </a:p>
        </p:txBody>
      </p:sp>
      <p:sp>
        <p:nvSpPr>
          <p:cNvPr id="208" name="Google Shape;208;p23"/>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Human/Robot Interaction</a:t>
            </a:r>
            <a:endParaRPr sz="3200">
              <a:solidFill>
                <a:srgbClr val="2D3D4A"/>
              </a:solidFill>
              <a:latin typeface="Open Sans"/>
              <a:ea typeface="Open Sans"/>
              <a:cs typeface="Open Sans"/>
              <a:sym typeface="Open Sans"/>
            </a:endParaRPr>
          </a:p>
        </p:txBody>
      </p:sp>
      <p:sp>
        <p:nvSpPr>
          <p:cNvPr id="209" name="Google Shape;209;p23"/>
          <p:cNvSpPr txBox="1"/>
          <p:nvPr/>
        </p:nvSpPr>
        <p:spPr>
          <a:xfrm>
            <a:off x="351975" y="39503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Delight</a:t>
            </a:r>
            <a:endParaRPr>
              <a:latin typeface="Open Sans"/>
              <a:ea typeface="Open Sans"/>
              <a:cs typeface="Open Sans"/>
              <a:sym typeface="Open Sans"/>
            </a:endParaRPr>
          </a:p>
        </p:txBody>
      </p:sp>
      <p:sp>
        <p:nvSpPr>
          <p:cNvPr id="210" name="Google Shape;210;p23"/>
          <p:cNvSpPr txBox="1"/>
          <p:nvPr/>
        </p:nvSpPr>
        <p:spPr>
          <a:xfrm>
            <a:off x="6511625" y="193625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Deliveries for everyone</a:t>
            </a:r>
            <a:endParaRPr>
              <a:latin typeface="Open Sans"/>
              <a:ea typeface="Open Sans"/>
              <a:cs typeface="Open Sans"/>
              <a:sym typeface="Open Sans"/>
            </a:endParaRPr>
          </a:p>
        </p:txBody>
      </p:sp>
      <p:sp>
        <p:nvSpPr>
          <p:cNvPr id="211" name="Google Shape;211;p23"/>
          <p:cNvSpPr txBox="1"/>
          <p:nvPr/>
        </p:nvSpPr>
        <p:spPr>
          <a:xfrm>
            <a:off x="3095175" y="39503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Communication with people</a:t>
            </a:r>
            <a:endParaRPr>
              <a:latin typeface="Open Sans"/>
              <a:ea typeface="Open Sans"/>
              <a:cs typeface="Open Sans"/>
              <a:sym typeface="Open Sans"/>
            </a:endParaRPr>
          </a:p>
        </p:txBody>
      </p:sp>
      <p:sp>
        <p:nvSpPr>
          <p:cNvPr id="212" name="Google Shape;212;p23"/>
          <p:cNvSpPr txBox="1"/>
          <p:nvPr/>
        </p:nvSpPr>
        <p:spPr>
          <a:xfrm>
            <a:off x="6600375" y="44837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Human-like</a:t>
            </a:r>
            <a:endParaRPr>
              <a:latin typeface="Open Sans"/>
              <a:ea typeface="Open Sans"/>
              <a:cs typeface="Open Sans"/>
              <a:sym typeface="Open Sans"/>
            </a:endParaRPr>
          </a:p>
        </p:txBody>
      </p:sp>
      <p:grpSp>
        <p:nvGrpSpPr>
          <p:cNvPr id="20" name="Google Shape;522;p76">
            <a:extLst>
              <a:ext uri="{FF2B5EF4-FFF2-40B4-BE49-F238E27FC236}">
                <a16:creationId xmlns:a16="http://schemas.microsoft.com/office/drawing/2014/main" id="{24B49921-DC79-F444-972F-A7F9C6F47A2E}"/>
              </a:ext>
            </a:extLst>
          </p:cNvPr>
          <p:cNvGrpSpPr/>
          <p:nvPr/>
        </p:nvGrpSpPr>
        <p:grpSpPr>
          <a:xfrm>
            <a:off x="7323300" y="-262400"/>
            <a:ext cx="2056105" cy="1872049"/>
            <a:chOff x="7323300" y="-248449"/>
            <a:chExt cx="2056105" cy="1872049"/>
          </a:xfrm>
        </p:grpSpPr>
        <p:sp>
          <p:nvSpPr>
            <p:cNvPr id="21" name="Google Shape;523;p76">
              <a:extLst>
                <a:ext uri="{FF2B5EF4-FFF2-40B4-BE49-F238E27FC236}">
                  <a16:creationId xmlns:a16="http://schemas.microsoft.com/office/drawing/2014/main" id="{543D5D70-117F-D54E-8E9C-3F23AB41488B}"/>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524;p76">
              <a:extLst>
                <a:ext uri="{FF2B5EF4-FFF2-40B4-BE49-F238E27FC236}">
                  <a16:creationId xmlns:a16="http://schemas.microsoft.com/office/drawing/2014/main" id="{AA3CA79D-0282-B241-B970-067453F8DCB0}"/>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24"/>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Other</a:t>
            </a:r>
            <a:endParaRPr sz="3200">
              <a:solidFill>
                <a:srgbClr val="2D3D4A"/>
              </a:solidFill>
              <a:latin typeface="Open Sans"/>
              <a:ea typeface="Open Sans"/>
              <a:cs typeface="Open Sans"/>
              <a:sym typeface="Open Sans"/>
            </a:endParaRPr>
          </a:p>
        </p:txBody>
      </p:sp>
      <p:grpSp>
        <p:nvGrpSpPr>
          <p:cNvPr id="3" name="Google Shape;522;p76">
            <a:extLst>
              <a:ext uri="{FF2B5EF4-FFF2-40B4-BE49-F238E27FC236}">
                <a16:creationId xmlns:a16="http://schemas.microsoft.com/office/drawing/2014/main" id="{6123153A-2DA8-CD42-8BA0-61947BF3750C}"/>
              </a:ext>
            </a:extLst>
          </p:cNvPr>
          <p:cNvGrpSpPr/>
          <p:nvPr/>
        </p:nvGrpSpPr>
        <p:grpSpPr>
          <a:xfrm>
            <a:off x="7323300" y="-262400"/>
            <a:ext cx="2056105" cy="1872049"/>
            <a:chOff x="7323300" y="-248449"/>
            <a:chExt cx="2056105" cy="1872049"/>
          </a:xfrm>
        </p:grpSpPr>
        <p:sp>
          <p:nvSpPr>
            <p:cNvPr id="4" name="Google Shape;523;p76">
              <a:extLst>
                <a:ext uri="{FF2B5EF4-FFF2-40B4-BE49-F238E27FC236}">
                  <a16:creationId xmlns:a16="http://schemas.microsoft.com/office/drawing/2014/main" id="{C2534925-ABA1-3847-9AE9-247313C3EC13}"/>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524;p76">
              <a:extLst>
                <a:ext uri="{FF2B5EF4-FFF2-40B4-BE49-F238E27FC236}">
                  <a16:creationId xmlns:a16="http://schemas.microsoft.com/office/drawing/2014/main" id="{DAB5DE82-DD08-CC4D-B55D-B572F476BC9D}"/>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5"/>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p>
            <a:pPr marL="114300" lvl="0" indent="0" algn="l" rtl="0">
              <a:lnSpc>
                <a:spcPct val="115000"/>
              </a:lnSpc>
              <a:spcBef>
                <a:spcPts val="0"/>
              </a:spcBef>
              <a:spcAft>
                <a:spcPts val="0"/>
              </a:spcAft>
              <a:buClr>
                <a:schemeClr val="dk1"/>
              </a:buClr>
              <a:buSzPts val="1100"/>
              <a:buFont typeface="Arial"/>
              <a:buNone/>
            </a:pPr>
            <a:r>
              <a:rPr lang="en" sz="1400" dirty="0">
                <a:solidFill>
                  <a:srgbClr val="002060"/>
                </a:solidFill>
              </a:rPr>
              <a:t>Amazon is the world leader in self publishing for books. They would now like to explore entering into another self publishing media vertical and are considering either self published videos or self published music.</a:t>
            </a:r>
            <a:endParaRPr sz="1400" dirty="0">
              <a:solidFill>
                <a:srgbClr val="002060"/>
              </a:solidFill>
            </a:endParaRPr>
          </a:p>
          <a:p>
            <a:pPr marL="0" lvl="0" indent="0" algn="l" rtl="0">
              <a:spcBef>
                <a:spcPts val="0"/>
              </a:spcBef>
              <a:spcAft>
                <a:spcPts val="1600"/>
              </a:spcAft>
              <a:buNone/>
            </a:pPr>
            <a:endParaRPr sz="1400" dirty="0"/>
          </a:p>
        </p:txBody>
      </p:sp>
      <p:sp>
        <p:nvSpPr>
          <p:cNvPr id="223" name="Google Shape;223;p25"/>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200" b="1"/>
              <a:t>How Might We </a:t>
            </a:r>
            <a:r>
              <a:rPr lang="en" sz="3200"/>
              <a:t>Other Team Member Stickies</a:t>
            </a:r>
            <a:endParaRPr/>
          </a:p>
        </p:txBody>
      </p:sp>
      <p:sp>
        <p:nvSpPr>
          <p:cNvPr id="224" name="Google Shape;224;p25"/>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p>
            <a:pPr marL="457200" lvl="0" indent="0" algn="ctr" rtl="0">
              <a:lnSpc>
                <a:spcPct val="115000"/>
              </a:lnSpc>
              <a:spcBef>
                <a:spcPts val="0"/>
              </a:spcBef>
              <a:spcAft>
                <a:spcPts val="0"/>
              </a:spcAft>
              <a:buNone/>
            </a:pPr>
            <a:r>
              <a:rPr lang="en" sz="2400" dirty="0">
                <a:solidFill>
                  <a:srgbClr val="00B0F0"/>
                </a:solidFill>
              </a:rPr>
              <a:t>Amazon</a:t>
            </a:r>
            <a:endParaRPr sz="2400" dirty="0">
              <a:solidFill>
                <a:srgbClr val="00B0F0"/>
              </a:solidFill>
            </a:endParaRPr>
          </a:p>
          <a:p>
            <a:pPr marL="457200" lvl="0" indent="0" algn="ctr" rtl="0">
              <a:lnSpc>
                <a:spcPct val="115000"/>
              </a:lnSpc>
              <a:spcBef>
                <a:spcPts val="0"/>
              </a:spcBef>
              <a:spcAft>
                <a:spcPts val="0"/>
              </a:spcAft>
              <a:buNone/>
            </a:pPr>
            <a:r>
              <a:rPr lang="en" sz="2400" dirty="0">
                <a:solidFill>
                  <a:srgbClr val="00B0F0"/>
                </a:solidFill>
              </a:rPr>
              <a:t>project scenario</a:t>
            </a:r>
            <a:endParaRPr sz="2400" dirty="0">
              <a:solidFill>
                <a:srgbClr val="00B0F0"/>
              </a:solidFill>
            </a:endParaRPr>
          </a:p>
          <a:p>
            <a:pPr marL="0" lvl="0" indent="0" algn="ctr" rtl="0">
              <a:spcBef>
                <a:spcPts val="0"/>
              </a:spcBef>
              <a:spcAft>
                <a:spcPts val="0"/>
              </a:spcAft>
              <a:buNone/>
            </a:pPr>
            <a:endParaRPr dirty="0"/>
          </a:p>
        </p:txBody>
      </p:sp>
      <p:grpSp>
        <p:nvGrpSpPr>
          <p:cNvPr id="5" name="Google Shape;522;p76">
            <a:extLst>
              <a:ext uri="{FF2B5EF4-FFF2-40B4-BE49-F238E27FC236}">
                <a16:creationId xmlns:a16="http://schemas.microsoft.com/office/drawing/2014/main" id="{2E254321-AC2F-4E41-938C-D08DCBBE6381}"/>
              </a:ext>
            </a:extLst>
          </p:cNvPr>
          <p:cNvGrpSpPr/>
          <p:nvPr/>
        </p:nvGrpSpPr>
        <p:grpSpPr>
          <a:xfrm>
            <a:off x="7323300" y="-262400"/>
            <a:ext cx="2056105" cy="1872049"/>
            <a:chOff x="7323300" y="-248449"/>
            <a:chExt cx="2056105" cy="1872049"/>
          </a:xfrm>
        </p:grpSpPr>
        <p:sp>
          <p:nvSpPr>
            <p:cNvPr id="6" name="Google Shape;523;p76">
              <a:extLst>
                <a:ext uri="{FF2B5EF4-FFF2-40B4-BE49-F238E27FC236}">
                  <a16:creationId xmlns:a16="http://schemas.microsoft.com/office/drawing/2014/main" id="{1BD1069F-F667-0441-ABB1-2FBC397A7C62}"/>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524;p76">
              <a:extLst>
                <a:ext uri="{FF2B5EF4-FFF2-40B4-BE49-F238E27FC236}">
                  <a16:creationId xmlns:a16="http://schemas.microsoft.com/office/drawing/2014/main" id="{24D51E83-0DC8-8746-B5AF-57EE3192482A}"/>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grpSp>
        <p:nvGrpSpPr>
          <p:cNvPr id="20" name="Google Shape;522;p76">
            <a:extLst>
              <a:ext uri="{FF2B5EF4-FFF2-40B4-BE49-F238E27FC236}">
                <a16:creationId xmlns:a16="http://schemas.microsoft.com/office/drawing/2014/main" id="{EF145E25-16E1-104A-8DF7-AE41A26CEBD0}"/>
              </a:ext>
            </a:extLst>
          </p:cNvPr>
          <p:cNvGrpSpPr/>
          <p:nvPr/>
        </p:nvGrpSpPr>
        <p:grpSpPr>
          <a:xfrm>
            <a:off x="7323300" y="-262400"/>
            <a:ext cx="2056105" cy="1872049"/>
            <a:chOff x="7323300" y="-248449"/>
            <a:chExt cx="2056105" cy="1872049"/>
          </a:xfrm>
        </p:grpSpPr>
        <p:sp>
          <p:nvSpPr>
            <p:cNvPr id="21" name="Google Shape;523;p76">
              <a:extLst>
                <a:ext uri="{FF2B5EF4-FFF2-40B4-BE49-F238E27FC236}">
                  <a16:creationId xmlns:a16="http://schemas.microsoft.com/office/drawing/2014/main" id="{78F44F1E-86B5-2A4D-9C52-3DA860267BC3}"/>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524;p76">
              <a:extLst>
                <a:ext uri="{FF2B5EF4-FFF2-40B4-BE49-F238E27FC236}">
                  <a16:creationId xmlns:a16="http://schemas.microsoft.com/office/drawing/2014/main" id="{32CDA2C6-7A4E-544A-88DF-91843C52D150}"/>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
        <p:nvSpPr>
          <p:cNvPr id="229" name="Google Shape;229;p26"/>
          <p:cNvSpPr/>
          <p:nvPr/>
        </p:nvSpPr>
        <p:spPr>
          <a:xfrm>
            <a:off x="3144763" y="15055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categorize videos by genre?</a:t>
            </a:r>
            <a:endParaRPr sz="1000"/>
          </a:p>
        </p:txBody>
      </p:sp>
      <p:sp>
        <p:nvSpPr>
          <p:cNvPr id="230" name="Google Shape;230;p26"/>
          <p:cNvSpPr/>
          <p:nvPr/>
        </p:nvSpPr>
        <p:spPr>
          <a:xfrm>
            <a:off x="1753925" y="26628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users step out of their comfort zone? </a:t>
            </a:r>
            <a:endParaRPr sz="1000"/>
          </a:p>
        </p:txBody>
      </p:sp>
      <p:sp>
        <p:nvSpPr>
          <p:cNvPr id="231" name="Google Shape;231;p26"/>
          <p:cNvSpPr/>
          <p:nvPr/>
        </p:nvSpPr>
        <p:spPr>
          <a:xfrm>
            <a:off x="395775" y="15055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000"/>
          </a:p>
          <a:p>
            <a:pPr marL="0" lvl="0" indent="0" algn="l" rtl="0">
              <a:spcBef>
                <a:spcPts val="0"/>
              </a:spcBef>
              <a:spcAft>
                <a:spcPts val="0"/>
              </a:spcAft>
              <a:buNone/>
            </a:pPr>
            <a:endParaRPr sz="1000"/>
          </a:p>
          <a:p>
            <a:pPr marL="0" lvl="0" indent="0" algn="l" rtl="0">
              <a:spcBef>
                <a:spcPts val="0"/>
              </a:spcBef>
              <a:spcAft>
                <a:spcPts val="0"/>
              </a:spcAft>
              <a:buNone/>
            </a:pPr>
            <a:r>
              <a:rPr lang="en" sz="1000"/>
              <a:t>How might we allow people to watch/listen to content relevant to them?</a:t>
            </a:r>
            <a:endParaRPr sz="1000"/>
          </a:p>
          <a:p>
            <a:pPr marL="0" lvl="0" indent="0" algn="l" rtl="0">
              <a:spcBef>
                <a:spcPts val="0"/>
              </a:spcBef>
              <a:spcAft>
                <a:spcPts val="0"/>
              </a:spcAft>
              <a:buNone/>
            </a:pPr>
            <a:endParaRPr sz="1000"/>
          </a:p>
        </p:txBody>
      </p:sp>
      <p:sp>
        <p:nvSpPr>
          <p:cNvPr id="232" name="Google Shape;232;p26"/>
          <p:cNvSpPr/>
          <p:nvPr/>
        </p:nvSpPr>
        <p:spPr>
          <a:xfrm>
            <a:off x="5640575" y="22277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share music that a user is likely to enjoy?</a:t>
            </a:r>
            <a:endParaRPr sz="1000"/>
          </a:p>
        </p:txBody>
      </p:sp>
      <p:sp>
        <p:nvSpPr>
          <p:cNvPr id="233" name="Google Shape;233;p26"/>
          <p:cNvSpPr/>
          <p:nvPr/>
        </p:nvSpPr>
        <p:spPr>
          <a:xfrm>
            <a:off x="1317425" y="16527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allow users to discover music they might like? </a:t>
            </a:r>
            <a:endParaRPr sz="1000"/>
          </a:p>
        </p:txBody>
      </p:sp>
      <p:sp>
        <p:nvSpPr>
          <p:cNvPr id="234" name="Google Shape;234;p26"/>
          <p:cNvSpPr/>
          <p:nvPr/>
        </p:nvSpPr>
        <p:spPr>
          <a:xfrm>
            <a:off x="743825" y="24310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create a way of discovering these new products?</a:t>
            </a:r>
            <a:endParaRPr sz="1000"/>
          </a:p>
          <a:p>
            <a:pPr marL="0" lvl="0" indent="0" algn="l" rtl="0">
              <a:spcBef>
                <a:spcPts val="0"/>
              </a:spcBef>
              <a:spcAft>
                <a:spcPts val="0"/>
              </a:spcAft>
              <a:buNone/>
            </a:pPr>
            <a:endParaRPr sz="1000"/>
          </a:p>
        </p:txBody>
      </p:sp>
      <p:sp>
        <p:nvSpPr>
          <p:cNvPr id="235" name="Google Shape;235;p26"/>
          <p:cNvSpPr/>
          <p:nvPr/>
        </p:nvSpPr>
        <p:spPr>
          <a:xfrm>
            <a:off x="7742125" y="36232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add parental ratings for content?</a:t>
            </a:r>
            <a:endParaRPr sz="1000"/>
          </a:p>
        </p:txBody>
      </p:sp>
      <p:sp>
        <p:nvSpPr>
          <p:cNvPr id="236" name="Google Shape;236;p26"/>
          <p:cNvSpPr/>
          <p:nvPr/>
        </p:nvSpPr>
        <p:spPr>
          <a:xfrm>
            <a:off x="7742125" y="2164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dirty="0"/>
              <a:t>How might we make our content available to people with limited vision?</a:t>
            </a:r>
            <a:endParaRPr sz="1000" dirty="0"/>
          </a:p>
        </p:txBody>
      </p:sp>
      <p:sp>
        <p:nvSpPr>
          <p:cNvPr id="237" name="Google Shape;237;p26"/>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Best User Experience</a:t>
            </a:r>
            <a:endParaRPr sz="3200">
              <a:solidFill>
                <a:srgbClr val="2D3D4A"/>
              </a:solidFill>
              <a:latin typeface="Open Sans"/>
              <a:ea typeface="Open Sans"/>
              <a:cs typeface="Open Sans"/>
              <a:sym typeface="Open Sans"/>
            </a:endParaRPr>
          </a:p>
        </p:txBody>
      </p:sp>
      <p:sp>
        <p:nvSpPr>
          <p:cNvPr id="238" name="Google Shape;238;p26"/>
          <p:cNvSpPr/>
          <p:nvPr/>
        </p:nvSpPr>
        <p:spPr>
          <a:xfrm>
            <a:off x="3653100" y="21607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categorize music into genres?</a:t>
            </a:r>
            <a:endParaRPr sz="1000"/>
          </a:p>
        </p:txBody>
      </p:sp>
      <p:sp>
        <p:nvSpPr>
          <p:cNvPr id="239" name="Google Shape;239;p26"/>
          <p:cNvSpPr txBox="1"/>
          <p:nvPr/>
        </p:nvSpPr>
        <p:spPr>
          <a:xfrm>
            <a:off x="580575" y="37979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Content Discovery</a:t>
            </a:r>
            <a:endParaRPr>
              <a:latin typeface="Open Sans"/>
              <a:ea typeface="Open Sans"/>
              <a:cs typeface="Open Sans"/>
              <a:sym typeface="Open Sans"/>
            </a:endParaRPr>
          </a:p>
        </p:txBody>
      </p:sp>
      <p:sp>
        <p:nvSpPr>
          <p:cNvPr id="240" name="Google Shape;240;p26"/>
          <p:cNvSpPr txBox="1"/>
          <p:nvPr/>
        </p:nvSpPr>
        <p:spPr>
          <a:xfrm>
            <a:off x="3144775" y="326272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Content Browsing</a:t>
            </a:r>
            <a:endParaRPr>
              <a:latin typeface="Open Sans"/>
              <a:ea typeface="Open Sans"/>
              <a:cs typeface="Open Sans"/>
              <a:sym typeface="Open Sans"/>
            </a:endParaRPr>
          </a:p>
        </p:txBody>
      </p:sp>
      <p:sp>
        <p:nvSpPr>
          <p:cNvPr id="241" name="Google Shape;241;p26"/>
          <p:cNvSpPr txBox="1"/>
          <p:nvPr/>
        </p:nvSpPr>
        <p:spPr>
          <a:xfrm>
            <a:off x="7410475" y="12799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Accessibility</a:t>
            </a:r>
            <a:endParaRPr>
              <a:latin typeface="Open Sans"/>
              <a:ea typeface="Open Sans"/>
              <a:cs typeface="Open Sans"/>
              <a:sym typeface="Open Sans"/>
            </a:endParaRPr>
          </a:p>
        </p:txBody>
      </p:sp>
      <p:sp>
        <p:nvSpPr>
          <p:cNvPr id="242" name="Google Shape;242;p26"/>
          <p:cNvSpPr txBox="1"/>
          <p:nvPr/>
        </p:nvSpPr>
        <p:spPr>
          <a:xfrm>
            <a:off x="7410475" y="463332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Family</a:t>
            </a:r>
            <a:endParaRPr>
              <a:latin typeface="Open Sans"/>
              <a:ea typeface="Open Sans"/>
              <a:cs typeface="Open Sans"/>
              <a:sym typeface="Open Sans"/>
            </a:endParaRPr>
          </a:p>
        </p:txBody>
      </p:sp>
      <p:sp>
        <p:nvSpPr>
          <p:cNvPr id="243" name="Google Shape;243;p26"/>
          <p:cNvSpPr txBox="1"/>
          <p:nvPr/>
        </p:nvSpPr>
        <p:spPr>
          <a:xfrm>
            <a:off x="5308925" y="3247438"/>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Social</a:t>
            </a:r>
            <a:endParaRPr>
              <a:latin typeface="Open Sans"/>
              <a:ea typeface="Open Sans"/>
              <a:cs typeface="Open Sans"/>
              <a:sym typeface="Open Sans"/>
            </a:endParaRPr>
          </a:p>
        </p:txBody>
      </p:sp>
      <p:sp>
        <p:nvSpPr>
          <p:cNvPr id="244" name="Google Shape;244;p26"/>
          <p:cNvSpPr/>
          <p:nvPr/>
        </p:nvSpPr>
        <p:spPr>
          <a:xfrm>
            <a:off x="5694375" y="1226513"/>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dirty="0"/>
              <a:t>How might we facilitate easy social sharing?</a:t>
            </a:r>
            <a:endParaRPr sz="1000" dirty="0"/>
          </a:p>
        </p:txBody>
      </p:sp>
      <p:sp>
        <p:nvSpPr>
          <p:cNvPr id="245" name="Google Shape;245;p26"/>
          <p:cNvSpPr/>
          <p:nvPr/>
        </p:nvSpPr>
        <p:spPr>
          <a:xfrm>
            <a:off x="7804725" y="19368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content downloads easy and quick?</a:t>
            </a:r>
            <a:endParaRPr sz="1000"/>
          </a:p>
        </p:txBody>
      </p:sp>
      <p:sp>
        <p:nvSpPr>
          <p:cNvPr id="246" name="Google Shape;246;p26"/>
          <p:cNvSpPr txBox="1"/>
          <p:nvPr/>
        </p:nvSpPr>
        <p:spPr>
          <a:xfrm>
            <a:off x="7473075" y="318637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Simple and fast</a:t>
            </a:r>
            <a:endParaRPr>
              <a:latin typeface="Open Sans"/>
              <a:ea typeface="Open Sans"/>
              <a:cs typeface="Open Sans"/>
              <a:sym typeface="Open Sans"/>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27"/>
          <p:cNvSpPr/>
          <p:nvPr/>
        </p:nvSpPr>
        <p:spPr>
          <a:xfrm>
            <a:off x="6607825" y="17231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create a new experience for customers/creators</a:t>
            </a:r>
            <a:endParaRPr sz="1000"/>
          </a:p>
        </p:txBody>
      </p:sp>
      <p:sp>
        <p:nvSpPr>
          <p:cNvPr id="252" name="Google Shape;252;p27"/>
          <p:cNvSpPr/>
          <p:nvPr/>
        </p:nvSpPr>
        <p:spPr>
          <a:xfrm>
            <a:off x="7617925" y="17231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differentiate our distribution to competitors? </a:t>
            </a:r>
            <a:endParaRPr sz="1000"/>
          </a:p>
        </p:txBody>
      </p:sp>
      <p:sp>
        <p:nvSpPr>
          <p:cNvPr id="253" name="Google Shape;253;p27"/>
          <p:cNvSpPr/>
          <p:nvPr/>
        </p:nvSpPr>
        <p:spPr>
          <a:xfrm>
            <a:off x="4362750" y="11830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find fake ratings?</a:t>
            </a:r>
            <a:endParaRPr sz="1000"/>
          </a:p>
        </p:txBody>
      </p:sp>
      <p:sp>
        <p:nvSpPr>
          <p:cNvPr id="254" name="Google Shape;254;p27"/>
          <p:cNvSpPr/>
          <p:nvPr/>
        </p:nvSpPr>
        <p:spPr>
          <a:xfrm>
            <a:off x="3389250" y="141828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ensure that content is original?</a:t>
            </a:r>
            <a:endParaRPr sz="1000"/>
          </a:p>
        </p:txBody>
      </p:sp>
      <p:sp>
        <p:nvSpPr>
          <p:cNvPr id="255" name="Google Shape;255;p27"/>
          <p:cNvSpPr/>
          <p:nvPr/>
        </p:nvSpPr>
        <p:spPr>
          <a:xfrm>
            <a:off x="1321800" y="132358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allow users to rate music?</a:t>
            </a:r>
            <a:endParaRPr sz="1000"/>
          </a:p>
        </p:txBody>
      </p:sp>
      <p:sp>
        <p:nvSpPr>
          <p:cNvPr id="256" name="Google Shape;256;p27"/>
          <p:cNvSpPr/>
          <p:nvPr/>
        </p:nvSpPr>
        <p:spPr>
          <a:xfrm>
            <a:off x="311700" y="132358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Allow users to rate videos?</a:t>
            </a:r>
            <a:endParaRPr sz="1000"/>
          </a:p>
        </p:txBody>
      </p:sp>
      <p:sp>
        <p:nvSpPr>
          <p:cNvPr id="257" name="Google Shape;257;p27"/>
          <p:cNvSpPr/>
          <p:nvPr/>
        </p:nvSpPr>
        <p:spPr>
          <a:xfrm>
            <a:off x="311688" y="2294363"/>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assess content quality? </a:t>
            </a:r>
            <a:endParaRPr sz="1000"/>
          </a:p>
        </p:txBody>
      </p:sp>
      <p:sp>
        <p:nvSpPr>
          <p:cNvPr id="258" name="Google Shape;258;p27"/>
          <p:cNvSpPr/>
          <p:nvPr/>
        </p:nvSpPr>
        <p:spPr>
          <a:xfrm>
            <a:off x="3247125" y="22554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check for music copyright violations?</a:t>
            </a:r>
            <a:endParaRPr sz="1000"/>
          </a:p>
        </p:txBody>
      </p:sp>
      <p:sp>
        <p:nvSpPr>
          <p:cNvPr id="259" name="Google Shape;259;p27"/>
          <p:cNvSpPr/>
          <p:nvPr/>
        </p:nvSpPr>
        <p:spPr>
          <a:xfrm>
            <a:off x="4194200" y="20136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check for image copyright violations?</a:t>
            </a:r>
            <a:endParaRPr sz="1000"/>
          </a:p>
        </p:txBody>
      </p:sp>
      <p:sp>
        <p:nvSpPr>
          <p:cNvPr id="260" name="Google Shape;260;p27"/>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Build a Powerful Platform</a:t>
            </a:r>
            <a:endParaRPr sz="3200">
              <a:solidFill>
                <a:srgbClr val="2D3D4A"/>
              </a:solidFill>
              <a:latin typeface="Open Sans"/>
              <a:ea typeface="Open Sans"/>
              <a:cs typeface="Open Sans"/>
              <a:sym typeface="Open Sans"/>
            </a:endParaRPr>
          </a:p>
        </p:txBody>
      </p:sp>
      <p:sp>
        <p:nvSpPr>
          <p:cNvPr id="261" name="Google Shape;261;p27"/>
          <p:cNvSpPr/>
          <p:nvPr/>
        </p:nvSpPr>
        <p:spPr>
          <a:xfrm>
            <a:off x="1321788" y="2294363"/>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ensure that users are not exposed to offensive material?</a:t>
            </a:r>
            <a:endParaRPr sz="1000"/>
          </a:p>
        </p:txBody>
      </p:sp>
      <p:sp>
        <p:nvSpPr>
          <p:cNvPr id="262" name="Google Shape;262;p27"/>
          <p:cNvSpPr/>
          <p:nvPr/>
        </p:nvSpPr>
        <p:spPr>
          <a:xfrm>
            <a:off x="4257225" y="28699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ensure that the content is original?</a:t>
            </a:r>
            <a:endParaRPr sz="1000"/>
          </a:p>
        </p:txBody>
      </p:sp>
      <p:sp>
        <p:nvSpPr>
          <p:cNvPr id="263" name="Google Shape;263;p27"/>
          <p:cNvSpPr txBox="1"/>
          <p:nvPr/>
        </p:nvSpPr>
        <p:spPr>
          <a:xfrm>
            <a:off x="6758725" y="2817863"/>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Differentiation</a:t>
            </a:r>
            <a:endParaRPr>
              <a:latin typeface="Open Sans"/>
              <a:ea typeface="Open Sans"/>
              <a:cs typeface="Open Sans"/>
              <a:sym typeface="Open Sans"/>
            </a:endParaRPr>
          </a:p>
        </p:txBody>
      </p:sp>
      <p:sp>
        <p:nvSpPr>
          <p:cNvPr id="264" name="Google Shape;264;p27"/>
          <p:cNvSpPr txBox="1"/>
          <p:nvPr/>
        </p:nvSpPr>
        <p:spPr>
          <a:xfrm>
            <a:off x="3472400" y="3965738"/>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Prevent abuse</a:t>
            </a:r>
            <a:endParaRPr>
              <a:latin typeface="Open Sans"/>
              <a:ea typeface="Open Sans"/>
              <a:cs typeface="Open Sans"/>
              <a:sym typeface="Open Sans"/>
            </a:endParaRPr>
          </a:p>
        </p:txBody>
      </p:sp>
      <p:sp>
        <p:nvSpPr>
          <p:cNvPr id="265" name="Google Shape;265;p27"/>
          <p:cNvSpPr txBox="1"/>
          <p:nvPr/>
        </p:nvSpPr>
        <p:spPr>
          <a:xfrm>
            <a:off x="506650" y="3393463"/>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High quality content</a:t>
            </a:r>
            <a:endParaRPr>
              <a:latin typeface="Open Sans"/>
              <a:ea typeface="Open Sans"/>
              <a:cs typeface="Open Sans"/>
              <a:sym typeface="Open Sans"/>
            </a:endParaRPr>
          </a:p>
        </p:txBody>
      </p:sp>
      <p:grpSp>
        <p:nvGrpSpPr>
          <p:cNvPr id="17" name="Google Shape;522;p76">
            <a:extLst>
              <a:ext uri="{FF2B5EF4-FFF2-40B4-BE49-F238E27FC236}">
                <a16:creationId xmlns:a16="http://schemas.microsoft.com/office/drawing/2014/main" id="{73A7CC4F-2894-B34A-9A25-DD227432617B}"/>
              </a:ext>
            </a:extLst>
          </p:cNvPr>
          <p:cNvGrpSpPr/>
          <p:nvPr/>
        </p:nvGrpSpPr>
        <p:grpSpPr>
          <a:xfrm>
            <a:off x="7323300" y="-262400"/>
            <a:ext cx="2056105" cy="1872049"/>
            <a:chOff x="7323300" y="-248449"/>
            <a:chExt cx="2056105" cy="1872049"/>
          </a:xfrm>
        </p:grpSpPr>
        <p:sp>
          <p:nvSpPr>
            <p:cNvPr id="18" name="Google Shape;523;p76">
              <a:extLst>
                <a:ext uri="{FF2B5EF4-FFF2-40B4-BE49-F238E27FC236}">
                  <a16:creationId xmlns:a16="http://schemas.microsoft.com/office/drawing/2014/main" id="{4BCE823C-8103-5440-965B-BDE91E995AF2}"/>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524;p76">
              <a:extLst>
                <a:ext uri="{FF2B5EF4-FFF2-40B4-BE49-F238E27FC236}">
                  <a16:creationId xmlns:a16="http://schemas.microsoft.com/office/drawing/2014/main" id="{F68FE460-EF6E-9744-BF9D-73A2C8FDDDD0}"/>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6"/>
          <p:cNvSpPr txBox="1">
            <a:spLocks noGrp="1"/>
          </p:cNvSpPr>
          <p:nvPr>
            <p:ph type="title"/>
          </p:nvPr>
        </p:nvSpPr>
        <p:spPr>
          <a:xfrm>
            <a:off x="457200" y="1295400"/>
            <a:ext cx="8229600" cy="139080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FFFFFF"/>
              </a:buClr>
              <a:buFont typeface="Open Sans"/>
              <a:buNone/>
            </a:pPr>
            <a:r>
              <a:rPr lang="en"/>
              <a:t>Understand</a:t>
            </a:r>
            <a:endParaRPr sz="500"/>
          </a:p>
        </p:txBody>
      </p:sp>
      <p:sp>
        <p:nvSpPr>
          <p:cNvPr id="184" name="Google Shape;184;p36"/>
          <p:cNvSpPr txBox="1">
            <a:spLocks noGrp="1"/>
          </p:cNvSpPr>
          <p:nvPr>
            <p:ph type="body" idx="4294967295"/>
          </p:nvPr>
        </p:nvSpPr>
        <p:spPr>
          <a:xfrm>
            <a:off x="457200" y="4914900"/>
            <a:ext cx="3957600" cy="1143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Clr>
                <a:schemeClr val="lt1"/>
              </a:buClr>
              <a:buFont typeface="Open Sans"/>
              <a:buNone/>
            </a:pPr>
            <a:r>
              <a:rPr lang="en" sz="700">
                <a:solidFill>
                  <a:schemeClr val="lt1"/>
                </a:solidFill>
              </a:rPr>
              <a:t>© 2019 Udacity.  All rights reserved.</a:t>
            </a:r>
            <a:endParaRPr sz="700">
              <a:solidFill>
                <a:schemeClr val="lt2"/>
              </a:solidFill>
            </a:endParaRPr>
          </a:p>
        </p:txBody>
      </p:sp>
      <p:sp>
        <p:nvSpPr>
          <p:cNvPr id="185" name="Google Shape;185;p36"/>
          <p:cNvSpPr txBox="1"/>
          <p:nvPr/>
        </p:nvSpPr>
        <p:spPr>
          <a:xfrm>
            <a:off x="491150" y="2275450"/>
            <a:ext cx="7169100" cy="92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latin typeface="Open Sans"/>
                <a:ea typeface="Open Sans"/>
                <a:cs typeface="Open Sans"/>
                <a:sym typeface="Open Sans"/>
              </a:rPr>
              <a:t>Create a shared understanding of the space, problem, and goals</a:t>
            </a:r>
            <a:endParaRPr>
              <a:solidFill>
                <a:srgbClr val="FFFFFF"/>
              </a:solidFill>
              <a:latin typeface="Open Sans"/>
              <a:ea typeface="Open Sans"/>
              <a:cs typeface="Open Sans"/>
              <a:sym typeface="Open Sans"/>
            </a:endParaRPr>
          </a:p>
        </p:txBody>
      </p:sp>
    </p:spTree>
  </p:cSld>
  <p:clrMapOvr>
    <a:masterClrMapping/>
  </p:clrMapOvr>
  <p:transition>
    <p:fade thruBlk="1"/>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28"/>
          <p:cNvSpPr/>
          <p:nvPr/>
        </p:nvSpPr>
        <p:spPr>
          <a:xfrm>
            <a:off x="2534425" y="33121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000"/>
          </a:p>
          <a:p>
            <a:pPr marL="0" lvl="0" indent="0" algn="l" rtl="0">
              <a:spcBef>
                <a:spcPts val="0"/>
              </a:spcBef>
              <a:spcAft>
                <a:spcPts val="0"/>
              </a:spcAft>
              <a:buNone/>
            </a:pPr>
            <a:r>
              <a:rPr lang="en" sz="1000"/>
              <a:t>How might we allow artists to collaboratively create content?</a:t>
            </a:r>
            <a:endParaRPr sz="1000"/>
          </a:p>
          <a:p>
            <a:pPr marL="0" lvl="0" indent="0" algn="l" rtl="0">
              <a:spcBef>
                <a:spcPts val="0"/>
              </a:spcBef>
              <a:spcAft>
                <a:spcPts val="0"/>
              </a:spcAft>
              <a:buNone/>
            </a:pPr>
            <a:endParaRPr sz="1000"/>
          </a:p>
        </p:txBody>
      </p:sp>
      <p:sp>
        <p:nvSpPr>
          <p:cNvPr id="271" name="Google Shape;271;p28"/>
          <p:cNvSpPr/>
          <p:nvPr/>
        </p:nvSpPr>
        <p:spPr>
          <a:xfrm>
            <a:off x="6911500" y="32812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000"/>
          </a:p>
          <a:p>
            <a:pPr marL="0" lvl="0" indent="0" algn="l" rtl="0">
              <a:spcBef>
                <a:spcPts val="0"/>
              </a:spcBef>
              <a:spcAft>
                <a:spcPts val="0"/>
              </a:spcAft>
              <a:buNone/>
            </a:pPr>
            <a:endParaRPr sz="1000"/>
          </a:p>
          <a:p>
            <a:pPr marL="0" lvl="0" indent="0" algn="l" rtl="0">
              <a:spcBef>
                <a:spcPts val="0"/>
              </a:spcBef>
              <a:spcAft>
                <a:spcPts val="0"/>
              </a:spcAft>
              <a:buNone/>
            </a:pPr>
            <a:r>
              <a:rPr lang="en" sz="1000"/>
              <a:t>How might we incentivize artists to share content on Amazon’s platform?</a:t>
            </a:r>
            <a:endParaRPr sz="1000"/>
          </a:p>
          <a:p>
            <a:pPr marL="0" lvl="0" indent="0" algn="l" rtl="0">
              <a:spcBef>
                <a:spcPts val="0"/>
              </a:spcBef>
              <a:spcAft>
                <a:spcPts val="0"/>
              </a:spcAft>
              <a:buNone/>
            </a:pPr>
            <a:endParaRPr sz="1000"/>
          </a:p>
        </p:txBody>
      </p:sp>
      <p:sp>
        <p:nvSpPr>
          <p:cNvPr id="272" name="Google Shape;272;p28"/>
          <p:cNvSpPr/>
          <p:nvPr/>
        </p:nvSpPr>
        <p:spPr>
          <a:xfrm>
            <a:off x="7969625" y="64818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content uploads easy and quick?</a:t>
            </a:r>
            <a:endParaRPr sz="1000"/>
          </a:p>
        </p:txBody>
      </p:sp>
      <p:sp>
        <p:nvSpPr>
          <p:cNvPr id="273" name="Google Shape;273;p28"/>
          <p:cNvSpPr/>
          <p:nvPr/>
        </p:nvSpPr>
        <p:spPr>
          <a:xfrm>
            <a:off x="4080250" y="323598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share local concert information?</a:t>
            </a:r>
            <a:endParaRPr sz="1000"/>
          </a:p>
        </p:txBody>
      </p:sp>
      <p:sp>
        <p:nvSpPr>
          <p:cNvPr id="274" name="Google Shape;274;p28"/>
          <p:cNvSpPr/>
          <p:nvPr/>
        </p:nvSpPr>
        <p:spPr>
          <a:xfrm>
            <a:off x="4667300" y="3606313"/>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artist landing pages interesting? </a:t>
            </a:r>
            <a:endParaRPr sz="1000"/>
          </a:p>
        </p:txBody>
      </p:sp>
      <p:sp>
        <p:nvSpPr>
          <p:cNvPr id="275" name="Google Shape;275;p28"/>
          <p:cNvSpPr/>
          <p:nvPr/>
        </p:nvSpPr>
        <p:spPr>
          <a:xfrm>
            <a:off x="7051675" y="648188"/>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it easy to upload music and videos?</a:t>
            </a:r>
            <a:endParaRPr sz="1000"/>
          </a:p>
        </p:txBody>
      </p:sp>
      <p:sp>
        <p:nvSpPr>
          <p:cNvPr id="276" name="Google Shape;276;p28"/>
          <p:cNvSpPr/>
          <p:nvPr/>
        </p:nvSpPr>
        <p:spPr>
          <a:xfrm>
            <a:off x="5012700" y="2704213"/>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allow users to promote their content on social media?</a:t>
            </a:r>
            <a:endParaRPr sz="1000"/>
          </a:p>
        </p:txBody>
      </p:sp>
      <p:sp>
        <p:nvSpPr>
          <p:cNvPr id="277" name="Google Shape;277;p28"/>
          <p:cNvSpPr/>
          <p:nvPr/>
        </p:nvSpPr>
        <p:spPr>
          <a:xfrm>
            <a:off x="3868475" y="10287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convert book authors to other media?</a:t>
            </a:r>
            <a:endParaRPr sz="1000"/>
          </a:p>
        </p:txBody>
      </p:sp>
      <p:sp>
        <p:nvSpPr>
          <p:cNvPr id="278" name="Google Shape;278;p28"/>
          <p:cNvSpPr/>
          <p:nvPr/>
        </p:nvSpPr>
        <p:spPr>
          <a:xfrm>
            <a:off x="2856475" y="10287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encourage creators to come to our platform?</a:t>
            </a:r>
            <a:endParaRPr sz="1000"/>
          </a:p>
        </p:txBody>
      </p:sp>
      <p:sp>
        <p:nvSpPr>
          <p:cNvPr id="279" name="Google Shape;279;p28"/>
          <p:cNvSpPr/>
          <p:nvPr/>
        </p:nvSpPr>
        <p:spPr>
          <a:xfrm>
            <a:off x="7883775" y="32812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reward publishers for better content?</a:t>
            </a:r>
            <a:endParaRPr sz="1000"/>
          </a:p>
        </p:txBody>
      </p:sp>
      <p:sp>
        <p:nvSpPr>
          <p:cNvPr id="280" name="Google Shape;280;p28"/>
          <p:cNvSpPr/>
          <p:nvPr/>
        </p:nvSpPr>
        <p:spPr>
          <a:xfrm>
            <a:off x="1103238" y="26371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provide video editing tools?</a:t>
            </a:r>
            <a:endParaRPr sz="1000"/>
          </a:p>
          <a:p>
            <a:pPr marL="0" lvl="0" indent="0" algn="l" rtl="0">
              <a:spcBef>
                <a:spcPts val="0"/>
              </a:spcBef>
              <a:spcAft>
                <a:spcPts val="0"/>
              </a:spcAft>
              <a:buNone/>
            </a:pPr>
            <a:endParaRPr sz="1000"/>
          </a:p>
        </p:txBody>
      </p:sp>
      <p:sp>
        <p:nvSpPr>
          <p:cNvPr id="281" name="Google Shape;281;p28"/>
          <p:cNvSpPr/>
          <p:nvPr/>
        </p:nvSpPr>
        <p:spPr>
          <a:xfrm>
            <a:off x="685275" y="17118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provide music editing tools?</a:t>
            </a:r>
            <a:endParaRPr sz="1000"/>
          </a:p>
        </p:txBody>
      </p:sp>
      <p:sp>
        <p:nvSpPr>
          <p:cNvPr id="282" name="Google Shape;282;p28"/>
          <p:cNvSpPr/>
          <p:nvPr/>
        </p:nvSpPr>
        <p:spPr>
          <a:xfrm>
            <a:off x="56175" y="26197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make the music sound better?</a:t>
            </a:r>
            <a:endParaRPr sz="1000"/>
          </a:p>
        </p:txBody>
      </p:sp>
      <p:sp>
        <p:nvSpPr>
          <p:cNvPr id="283" name="Google Shape;283;p28"/>
          <p:cNvSpPr/>
          <p:nvPr/>
        </p:nvSpPr>
        <p:spPr>
          <a:xfrm>
            <a:off x="7490200" y="14901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000"/>
          </a:p>
          <a:p>
            <a:pPr marL="0" lvl="0" indent="0" algn="l" rtl="0">
              <a:spcBef>
                <a:spcPts val="0"/>
              </a:spcBef>
              <a:spcAft>
                <a:spcPts val="0"/>
              </a:spcAft>
              <a:buNone/>
            </a:pPr>
            <a:endParaRPr sz="1000"/>
          </a:p>
          <a:p>
            <a:pPr marL="0" lvl="0" indent="0" algn="l" rtl="0">
              <a:spcBef>
                <a:spcPts val="0"/>
              </a:spcBef>
              <a:spcAft>
                <a:spcPts val="0"/>
              </a:spcAft>
              <a:buNone/>
            </a:pPr>
            <a:r>
              <a:rPr lang="en" sz="1000"/>
              <a:t>How might we allow users to create and upload their own videos online?</a:t>
            </a:r>
            <a:endParaRPr sz="1000"/>
          </a:p>
          <a:p>
            <a:pPr marL="0" lvl="0" indent="0" algn="l" rtl="0">
              <a:spcBef>
                <a:spcPts val="0"/>
              </a:spcBef>
              <a:spcAft>
                <a:spcPts val="0"/>
              </a:spcAft>
              <a:buNone/>
            </a:pPr>
            <a:endParaRPr sz="1000"/>
          </a:p>
        </p:txBody>
      </p:sp>
      <p:sp>
        <p:nvSpPr>
          <p:cNvPr id="284" name="Google Shape;284;p28"/>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Empower Content Creators</a:t>
            </a:r>
            <a:endParaRPr sz="3200">
              <a:solidFill>
                <a:srgbClr val="2D3D4A"/>
              </a:solidFill>
              <a:latin typeface="Open Sans"/>
              <a:ea typeface="Open Sans"/>
              <a:cs typeface="Open Sans"/>
              <a:sym typeface="Open Sans"/>
            </a:endParaRPr>
          </a:p>
        </p:txBody>
      </p:sp>
      <p:sp>
        <p:nvSpPr>
          <p:cNvPr id="285" name="Google Shape;285;p28"/>
          <p:cNvSpPr txBox="1"/>
          <p:nvPr/>
        </p:nvSpPr>
        <p:spPr>
          <a:xfrm>
            <a:off x="7086450" y="432227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Incentives</a:t>
            </a:r>
            <a:endParaRPr>
              <a:latin typeface="Open Sans"/>
              <a:ea typeface="Open Sans"/>
              <a:cs typeface="Open Sans"/>
              <a:sym typeface="Open Sans"/>
            </a:endParaRPr>
          </a:p>
        </p:txBody>
      </p:sp>
      <p:sp>
        <p:nvSpPr>
          <p:cNvPr id="286" name="Google Shape;286;p28"/>
          <p:cNvSpPr txBox="1"/>
          <p:nvPr/>
        </p:nvSpPr>
        <p:spPr>
          <a:xfrm>
            <a:off x="172000" y="372635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Tools to produce high quality content</a:t>
            </a:r>
            <a:endParaRPr>
              <a:latin typeface="Open Sans"/>
              <a:ea typeface="Open Sans"/>
              <a:cs typeface="Open Sans"/>
              <a:sym typeface="Open Sans"/>
            </a:endParaRPr>
          </a:p>
        </p:txBody>
      </p:sp>
      <p:sp>
        <p:nvSpPr>
          <p:cNvPr id="287" name="Google Shape;287;p28"/>
          <p:cNvSpPr txBox="1"/>
          <p:nvPr/>
        </p:nvSpPr>
        <p:spPr>
          <a:xfrm>
            <a:off x="2972925" y="208515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More Creators</a:t>
            </a:r>
            <a:endParaRPr>
              <a:latin typeface="Open Sans"/>
              <a:ea typeface="Open Sans"/>
              <a:cs typeface="Open Sans"/>
              <a:sym typeface="Open Sans"/>
            </a:endParaRPr>
          </a:p>
        </p:txBody>
      </p:sp>
      <p:sp>
        <p:nvSpPr>
          <p:cNvPr id="288" name="Google Shape;288;p28"/>
          <p:cNvSpPr txBox="1"/>
          <p:nvPr/>
        </p:nvSpPr>
        <p:spPr>
          <a:xfrm>
            <a:off x="4046650" y="46569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Creator Engagement</a:t>
            </a:r>
            <a:endParaRPr>
              <a:latin typeface="Open Sans"/>
              <a:ea typeface="Open Sans"/>
              <a:cs typeface="Open Sans"/>
              <a:sym typeface="Open Sans"/>
            </a:endParaRPr>
          </a:p>
        </p:txBody>
      </p:sp>
      <p:sp>
        <p:nvSpPr>
          <p:cNvPr id="289" name="Google Shape;289;p28"/>
          <p:cNvSpPr txBox="1"/>
          <p:nvPr/>
        </p:nvSpPr>
        <p:spPr>
          <a:xfrm>
            <a:off x="7158550" y="250027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Simple and fast</a:t>
            </a:r>
            <a:endParaRPr>
              <a:latin typeface="Open Sans"/>
              <a:ea typeface="Open Sans"/>
              <a:cs typeface="Open Sans"/>
              <a:sym typeface="Open Sans"/>
            </a:endParaRPr>
          </a:p>
        </p:txBody>
      </p:sp>
      <p:sp>
        <p:nvSpPr>
          <p:cNvPr id="290" name="Google Shape;290;p28"/>
          <p:cNvSpPr txBox="1"/>
          <p:nvPr/>
        </p:nvSpPr>
        <p:spPr>
          <a:xfrm>
            <a:off x="2202775" y="432227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Collaboration</a:t>
            </a:r>
            <a:endParaRPr>
              <a:latin typeface="Open Sans"/>
              <a:ea typeface="Open Sans"/>
              <a:cs typeface="Open Sans"/>
              <a:sym typeface="Open Sans"/>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29"/>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Other</a:t>
            </a:r>
            <a:endParaRPr sz="3200">
              <a:solidFill>
                <a:srgbClr val="2D3D4A"/>
              </a:solidFill>
              <a:latin typeface="Open Sans"/>
              <a:ea typeface="Open Sans"/>
              <a:cs typeface="Open Sans"/>
              <a:sym typeface="Open Sans"/>
            </a:endParaRPr>
          </a:p>
        </p:txBody>
      </p:sp>
      <p:grpSp>
        <p:nvGrpSpPr>
          <p:cNvPr id="3" name="Google Shape;522;p76">
            <a:extLst>
              <a:ext uri="{FF2B5EF4-FFF2-40B4-BE49-F238E27FC236}">
                <a16:creationId xmlns:a16="http://schemas.microsoft.com/office/drawing/2014/main" id="{82E77C34-12BE-8E47-A83F-AFE543E0F08C}"/>
              </a:ext>
            </a:extLst>
          </p:cNvPr>
          <p:cNvGrpSpPr/>
          <p:nvPr/>
        </p:nvGrpSpPr>
        <p:grpSpPr>
          <a:xfrm>
            <a:off x="7323300" y="-262400"/>
            <a:ext cx="2056105" cy="1872049"/>
            <a:chOff x="7323300" y="-248449"/>
            <a:chExt cx="2056105" cy="1872049"/>
          </a:xfrm>
        </p:grpSpPr>
        <p:sp>
          <p:nvSpPr>
            <p:cNvPr id="4" name="Google Shape;523;p76">
              <a:extLst>
                <a:ext uri="{FF2B5EF4-FFF2-40B4-BE49-F238E27FC236}">
                  <a16:creationId xmlns:a16="http://schemas.microsoft.com/office/drawing/2014/main" id="{BB610D15-D576-C64C-BFFC-CD53AD099CDC}"/>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524;p76">
              <a:extLst>
                <a:ext uri="{FF2B5EF4-FFF2-40B4-BE49-F238E27FC236}">
                  <a16:creationId xmlns:a16="http://schemas.microsoft.com/office/drawing/2014/main" id="{C7D4BC2F-FE7B-A142-81E1-26D8D25EB8A7}"/>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30"/>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p>
            <a:pPr marL="114300" lvl="0" indent="0" algn="l" rtl="0">
              <a:lnSpc>
                <a:spcPct val="115000"/>
              </a:lnSpc>
              <a:spcBef>
                <a:spcPts val="0"/>
              </a:spcBef>
              <a:spcAft>
                <a:spcPts val="0"/>
              </a:spcAft>
              <a:buNone/>
            </a:pPr>
            <a:r>
              <a:rPr lang="en" sz="1400" dirty="0">
                <a:solidFill>
                  <a:srgbClr val="002060"/>
                </a:solidFill>
              </a:rPr>
              <a:t>LinkedIn is trying to expand its job market offerings by creating an app that will recommend the best jobs to recent college graduates based on their skills and preferences</a:t>
            </a:r>
            <a:endParaRPr sz="1400" dirty="0">
              <a:solidFill>
                <a:srgbClr val="002060"/>
              </a:solidFill>
            </a:endParaRPr>
          </a:p>
          <a:p>
            <a:pPr marL="114300" lvl="0" indent="0" algn="l" rtl="0">
              <a:lnSpc>
                <a:spcPct val="115000"/>
              </a:lnSpc>
              <a:spcBef>
                <a:spcPts val="0"/>
              </a:spcBef>
              <a:spcAft>
                <a:spcPts val="0"/>
              </a:spcAft>
              <a:buNone/>
            </a:pPr>
            <a:endParaRPr sz="1400" dirty="0"/>
          </a:p>
          <a:p>
            <a:pPr marL="0" lvl="0" indent="0" algn="l" rtl="0">
              <a:spcBef>
                <a:spcPts val="0"/>
              </a:spcBef>
              <a:spcAft>
                <a:spcPts val="1600"/>
              </a:spcAft>
              <a:buNone/>
            </a:pPr>
            <a:endParaRPr sz="1400" dirty="0"/>
          </a:p>
        </p:txBody>
      </p:sp>
      <p:sp>
        <p:nvSpPr>
          <p:cNvPr id="301" name="Google Shape;301;p30"/>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200" b="1"/>
              <a:t>How Might We </a:t>
            </a:r>
            <a:r>
              <a:rPr lang="en" sz="3200"/>
              <a:t>Other Team Member Stickies</a:t>
            </a:r>
            <a:endParaRPr/>
          </a:p>
        </p:txBody>
      </p:sp>
      <p:sp>
        <p:nvSpPr>
          <p:cNvPr id="302" name="Google Shape;302;p30"/>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p>
            <a:pPr marL="457200" lvl="0" indent="0" algn="ctr" rtl="0">
              <a:lnSpc>
                <a:spcPct val="115000"/>
              </a:lnSpc>
              <a:spcBef>
                <a:spcPts val="0"/>
              </a:spcBef>
              <a:spcAft>
                <a:spcPts val="0"/>
              </a:spcAft>
              <a:buNone/>
            </a:pPr>
            <a:r>
              <a:rPr lang="en" sz="2400" dirty="0">
                <a:solidFill>
                  <a:srgbClr val="00B0F0"/>
                </a:solidFill>
              </a:rPr>
              <a:t>LinkedIn</a:t>
            </a:r>
            <a:endParaRPr sz="2400" dirty="0">
              <a:solidFill>
                <a:srgbClr val="00B0F0"/>
              </a:solidFill>
            </a:endParaRPr>
          </a:p>
          <a:p>
            <a:pPr marL="457200" lvl="0" indent="0" algn="ctr" rtl="0">
              <a:lnSpc>
                <a:spcPct val="115000"/>
              </a:lnSpc>
              <a:spcBef>
                <a:spcPts val="0"/>
              </a:spcBef>
              <a:spcAft>
                <a:spcPts val="0"/>
              </a:spcAft>
              <a:buNone/>
            </a:pPr>
            <a:r>
              <a:rPr lang="en" sz="2400" dirty="0">
                <a:solidFill>
                  <a:srgbClr val="00B0F0"/>
                </a:solidFill>
              </a:rPr>
              <a:t>project scenario</a:t>
            </a:r>
            <a:endParaRPr sz="2400" dirty="0">
              <a:solidFill>
                <a:srgbClr val="00B0F0"/>
              </a:solidFill>
            </a:endParaRPr>
          </a:p>
          <a:p>
            <a:pPr marL="0" lvl="0" indent="0" algn="ctr" rtl="0">
              <a:spcBef>
                <a:spcPts val="0"/>
              </a:spcBef>
              <a:spcAft>
                <a:spcPts val="0"/>
              </a:spcAft>
              <a:buNone/>
            </a:pPr>
            <a:endParaRPr dirty="0"/>
          </a:p>
        </p:txBody>
      </p:sp>
      <p:grpSp>
        <p:nvGrpSpPr>
          <p:cNvPr id="5" name="Google Shape;522;p76">
            <a:extLst>
              <a:ext uri="{FF2B5EF4-FFF2-40B4-BE49-F238E27FC236}">
                <a16:creationId xmlns:a16="http://schemas.microsoft.com/office/drawing/2014/main" id="{0C618AB5-2081-944E-8C0C-7274E55DAF26}"/>
              </a:ext>
            </a:extLst>
          </p:cNvPr>
          <p:cNvGrpSpPr/>
          <p:nvPr/>
        </p:nvGrpSpPr>
        <p:grpSpPr>
          <a:xfrm>
            <a:off x="7323300" y="-262400"/>
            <a:ext cx="2056105" cy="1872049"/>
            <a:chOff x="7323300" y="-248449"/>
            <a:chExt cx="2056105" cy="1872049"/>
          </a:xfrm>
        </p:grpSpPr>
        <p:sp>
          <p:nvSpPr>
            <p:cNvPr id="6" name="Google Shape;523;p76">
              <a:extLst>
                <a:ext uri="{FF2B5EF4-FFF2-40B4-BE49-F238E27FC236}">
                  <a16:creationId xmlns:a16="http://schemas.microsoft.com/office/drawing/2014/main" id="{93B9EBB0-0581-E945-A64D-17C6096A325E}"/>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524;p76">
              <a:extLst>
                <a:ext uri="{FF2B5EF4-FFF2-40B4-BE49-F238E27FC236}">
                  <a16:creationId xmlns:a16="http://schemas.microsoft.com/office/drawing/2014/main" id="{611A1360-C5DD-8042-A608-46FF6161C913}"/>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31"/>
          <p:cNvSpPr/>
          <p:nvPr/>
        </p:nvSpPr>
        <p:spPr>
          <a:xfrm>
            <a:off x="4078550" y="24484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assess geographic preferences?</a:t>
            </a:r>
            <a:endParaRPr sz="1000"/>
          </a:p>
        </p:txBody>
      </p:sp>
      <p:sp>
        <p:nvSpPr>
          <p:cNvPr id="308" name="Google Shape;308;p31"/>
          <p:cNvSpPr/>
          <p:nvPr/>
        </p:nvSpPr>
        <p:spPr>
          <a:xfrm>
            <a:off x="3001425" y="24484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college grads identify their preferences?</a:t>
            </a:r>
            <a:endParaRPr sz="1000"/>
          </a:p>
        </p:txBody>
      </p:sp>
      <p:sp>
        <p:nvSpPr>
          <p:cNvPr id="309" name="Google Shape;309;p31"/>
          <p:cNvSpPr/>
          <p:nvPr/>
        </p:nvSpPr>
        <p:spPr>
          <a:xfrm>
            <a:off x="4127563" y="35072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000"/>
          </a:p>
          <a:p>
            <a:pPr marL="0" lvl="0" indent="0" algn="l" rtl="0">
              <a:spcBef>
                <a:spcPts val="0"/>
              </a:spcBef>
              <a:spcAft>
                <a:spcPts val="0"/>
              </a:spcAft>
              <a:buNone/>
            </a:pPr>
            <a:r>
              <a:rPr lang="en" sz="1000"/>
              <a:t>How might we motivate students to apply to jobs  based on their interests?</a:t>
            </a:r>
            <a:endParaRPr sz="1000"/>
          </a:p>
        </p:txBody>
      </p:sp>
      <p:sp>
        <p:nvSpPr>
          <p:cNvPr id="310" name="Google Shape;310;p31"/>
          <p:cNvSpPr/>
          <p:nvPr/>
        </p:nvSpPr>
        <p:spPr>
          <a:xfrm>
            <a:off x="5096650" y="2926663"/>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college grads prioritize their interests?</a:t>
            </a:r>
            <a:endParaRPr sz="1000"/>
          </a:p>
        </p:txBody>
      </p:sp>
      <p:sp>
        <p:nvSpPr>
          <p:cNvPr id="311" name="Google Shape;311;p31"/>
          <p:cNvSpPr/>
          <p:nvPr/>
        </p:nvSpPr>
        <p:spPr>
          <a:xfrm>
            <a:off x="3036100" y="35072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assess a user's job preferences?</a:t>
            </a:r>
            <a:endParaRPr sz="1000"/>
          </a:p>
        </p:txBody>
      </p:sp>
      <p:sp>
        <p:nvSpPr>
          <p:cNvPr id="312" name="Google Shape;312;p31"/>
          <p:cNvSpPr/>
          <p:nvPr/>
        </p:nvSpPr>
        <p:spPr>
          <a:xfrm>
            <a:off x="7831575" y="34560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grads assess job fit?</a:t>
            </a:r>
            <a:endParaRPr sz="1000"/>
          </a:p>
        </p:txBody>
      </p:sp>
      <p:sp>
        <p:nvSpPr>
          <p:cNvPr id="313" name="Google Shape;313;p31"/>
          <p:cNvSpPr/>
          <p:nvPr/>
        </p:nvSpPr>
        <p:spPr>
          <a:xfrm>
            <a:off x="6821463" y="34778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colleges grads learn what jobs are really like?</a:t>
            </a:r>
            <a:endParaRPr sz="1000"/>
          </a:p>
        </p:txBody>
      </p:sp>
      <p:sp>
        <p:nvSpPr>
          <p:cNvPr id="314" name="Google Shape;314;p31"/>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Best Job Seeker Experience</a:t>
            </a:r>
            <a:endParaRPr sz="3200">
              <a:solidFill>
                <a:srgbClr val="2D3D4A"/>
              </a:solidFill>
              <a:latin typeface="Open Sans"/>
              <a:ea typeface="Open Sans"/>
              <a:cs typeface="Open Sans"/>
              <a:sym typeface="Open Sans"/>
            </a:endParaRPr>
          </a:p>
        </p:txBody>
      </p:sp>
      <p:sp>
        <p:nvSpPr>
          <p:cNvPr id="315" name="Google Shape;315;p31"/>
          <p:cNvSpPr/>
          <p:nvPr/>
        </p:nvSpPr>
        <p:spPr>
          <a:xfrm>
            <a:off x="311700" y="14727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users evaluate job vs grad school? </a:t>
            </a:r>
            <a:endParaRPr sz="1000"/>
          </a:p>
        </p:txBody>
      </p:sp>
      <p:sp>
        <p:nvSpPr>
          <p:cNvPr id="316" name="Google Shape;316;p31"/>
          <p:cNvSpPr/>
          <p:nvPr/>
        </p:nvSpPr>
        <p:spPr>
          <a:xfrm>
            <a:off x="1280338" y="24177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find recent college grads?</a:t>
            </a:r>
            <a:endParaRPr sz="1000"/>
          </a:p>
        </p:txBody>
      </p:sp>
      <p:sp>
        <p:nvSpPr>
          <p:cNvPr id="317" name="Google Shape;317;p31"/>
          <p:cNvSpPr/>
          <p:nvPr/>
        </p:nvSpPr>
        <p:spPr>
          <a:xfrm>
            <a:off x="340900" y="24177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get college graduates to want to learn about jobs</a:t>
            </a:r>
            <a:endParaRPr sz="1000"/>
          </a:p>
        </p:txBody>
      </p:sp>
      <p:sp>
        <p:nvSpPr>
          <p:cNvPr id="318" name="Google Shape;318;p31"/>
          <p:cNvSpPr/>
          <p:nvPr/>
        </p:nvSpPr>
        <p:spPr>
          <a:xfrm>
            <a:off x="1379700" y="14727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figure out if a person is looking for a job?</a:t>
            </a:r>
            <a:endParaRPr sz="1000"/>
          </a:p>
        </p:txBody>
      </p:sp>
      <p:sp>
        <p:nvSpPr>
          <p:cNvPr id="319" name="Google Shape;319;p31"/>
          <p:cNvSpPr/>
          <p:nvPr/>
        </p:nvSpPr>
        <p:spPr>
          <a:xfrm>
            <a:off x="669150" y="32274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choose when is the right time to have students participate?</a:t>
            </a:r>
            <a:endParaRPr sz="1000"/>
          </a:p>
        </p:txBody>
      </p:sp>
      <p:sp>
        <p:nvSpPr>
          <p:cNvPr id="320" name="Google Shape;320;p31"/>
          <p:cNvSpPr txBox="1"/>
          <p:nvPr/>
        </p:nvSpPr>
        <p:spPr>
          <a:xfrm>
            <a:off x="504375" y="42551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Identify Job Seekers</a:t>
            </a:r>
            <a:endParaRPr>
              <a:latin typeface="Open Sans"/>
              <a:ea typeface="Open Sans"/>
              <a:cs typeface="Open Sans"/>
              <a:sym typeface="Open Sans"/>
            </a:endParaRPr>
          </a:p>
        </p:txBody>
      </p:sp>
      <p:sp>
        <p:nvSpPr>
          <p:cNvPr id="321" name="Google Shape;321;p31"/>
          <p:cNvSpPr txBox="1"/>
          <p:nvPr/>
        </p:nvSpPr>
        <p:spPr>
          <a:xfrm>
            <a:off x="3036100" y="4559900"/>
            <a:ext cx="29772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Understand Interests &amp; Preferences</a:t>
            </a:r>
            <a:endParaRPr>
              <a:latin typeface="Open Sans"/>
              <a:ea typeface="Open Sans"/>
              <a:cs typeface="Open Sans"/>
              <a:sym typeface="Open Sans"/>
            </a:endParaRPr>
          </a:p>
        </p:txBody>
      </p:sp>
      <p:sp>
        <p:nvSpPr>
          <p:cNvPr id="322" name="Google Shape;322;p31"/>
          <p:cNvSpPr txBox="1"/>
          <p:nvPr/>
        </p:nvSpPr>
        <p:spPr>
          <a:xfrm>
            <a:off x="7066500" y="459792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Job Insights</a:t>
            </a:r>
            <a:endParaRPr>
              <a:latin typeface="Open Sans"/>
              <a:ea typeface="Open Sans"/>
              <a:cs typeface="Open Sans"/>
              <a:sym typeface="Open Sans"/>
            </a:endParaRPr>
          </a:p>
        </p:txBody>
      </p:sp>
      <p:sp>
        <p:nvSpPr>
          <p:cNvPr id="323" name="Google Shape;323;p31"/>
          <p:cNvSpPr/>
          <p:nvPr/>
        </p:nvSpPr>
        <p:spPr>
          <a:xfrm>
            <a:off x="6933525" y="15841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000"/>
          </a:p>
          <a:p>
            <a:pPr marL="0" lvl="0" indent="0" algn="l" rtl="0">
              <a:spcBef>
                <a:spcPts val="0"/>
              </a:spcBef>
              <a:spcAft>
                <a:spcPts val="0"/>
              </a:spcAft>
              <a:buNone/>
            </a:pPr>
            <a:endParaRPr sz="1000"/>
          </a:p>
          <a:p>
            <a:pPr marL="0" lvl="0" indent="0" algn="l" rtl="0">
              <a:spcBef>
                <a:spcPts val="0"/>
              </a:spcBef>
              <a:spcAft>
                <a:spcPts val="0"/>
              </a:spcAft>
              <a:buNone/>
            </a:pPr>
            <a:r>
              <a:rPr lang="en" sz="1000"/>
              <a:t>How might we help students become more aware of jobs available to them?</a:t>
            </a:r>
            <a:endParaRPr sz="1000"/>
          </a:p>
          <a:p>
            <a:pPr marL="0" lvl="0" indent="0" algn="l" rtl="0">
              <a:spcBef>
                <a:spcPts val="0"/>
              </a:spcBef>
              <a:spcAft>
                <a:spcPts val="0"/>
              </a:spcAft>
              <a:buNone/>
            </a:pPr>
            <a:endParaRPr sz="1000"/>
          </a:p>
        </p:txBody>
      </p:sp>
      <p:sp>
        <p:nvSpPr>
          <p:cNvPr id="324" name="Google Shape;324;p31"/>
          <p:cNvSpPr/>
          <p:nvPr/>
        </p:nvSpPr>
        <p:spPr>
          <a:xfrm>
            <a:off x="5795188" y="15841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improve job recommendations to users?</a:t>
            </a:r>
            <a:endParaRPr sz="1000"/>
          </a:p>
        </p:txBody>
      </p:sp>
      <p:sp>
        <p:nvSpPr>
          <p:cNvPr id="325" name="Google Shape;325;p31"/>
          <p:cNvSpPr/>
          <p:nvPr/>
        </p:nvSpPr>
        <p:spPr>
          <a:xfrm>
            <a:off x="8071838" y="15841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000"/>
          </a:p>
          <a:p>
            <a:pPr marL="0" lvl="0" indent="0" algn="l" rtl="0">
              <a:spcBef>
                <a:spcPts val="0"/>
              </a:spcBef>
              <a:spcAft>
                <a:spcPts val="0"/>
              </a:spcAft>
              <a:buNone/>
            </a:pPr>
            <a:endParaRPr sz="1000"/>
          </a:p>
          <a:p>
            <a:pPr marL="0" lvl="0" indent="0" algn="l" rtl="0">
              <a:spcBef>
                <a:spcPts val="0"/>
              </a:spcBef>
              <a:spcAft>
                <a:spcPts val="0"/>
              </a:spcAft>
              <a:buNone/>
            </a:pPr>
            <a:r>
              <a:rPr lang="en" sz="1000"/>
              <a:t>How might we help students align their passions to available jobs?</a:t>
            </a:r>
            <a:endParaRPr sz="1000"/>
          </a:p>
          <a:p>
            <a:pPr marL="0" lvl="0" indent="0" algn="l" rtl="0">
              <a:spcBef>
                <a:spcPts val="0"/>
              </a:spcBef>
              <a:spcAft>
                <a:spcPts val="0"/>
              </a:spcAft>
              <a:buNone/>
            </a:pPr>
            <a:endParaRPr sz="1000"/>
          </a:p>
        </p:txBody>
      </p:sp>
      <p:sp>
        <p:nvSpPr>
          <p:cNvPr id="326" name="Google Shape;326;p31"/>
          <p:cNvSpPr/>
          <p:nvPr/>
        </p:nvSpPr>
        <p:spPr>
          <a:xfrm>
            <a:off x="5795200" y="570350"/>
            <a:ext cx="1010100" cy="9534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900"/>
              <a:t>How might we suggest Job events/conference/fairs based on candidate’s interest?</a:t>
            </a:r>
            <a:endParaRPr sz="900"/>
          </a:p>
        </p:txBody>
      </p:sp>
      <p:sp>
        <p:nvSpPr>
          <p:cNvPr id="327" name="Google Shape;327;p31"/>
          <p:cNvSpPr/>
          <p:nvPr/>
        </p:nvSpPr>
        <p:spPr>
          <a:xfrm>
            <a:off x="6933525" y="5420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000"/>
          </a:p>
          <a:p>
            <a:pPr marL="0" lvl="0" indent="0" algn="l" rtl="0">
              <a:spcBef>
                <a:spcPts val="0"/>
              </a:spcBef>
              <a:spcAft>
                <a:spcPts val="0"/>
              </a:spcAft>
              <a:buNone/>
            </a:pPr>
            <a:r>
              <a:rPr lang="en" sz="1000"/>
              <a:t>H</a:t>
            </a:r>
            <a:r>
              <a:rPr lang="en" sz="800"/>
              <a:t>ow might improve connection recommendations based on candidate’s interest?</a:t>
            </a:r>
            <a:endParaRPr sz="800"/>
          </a:p>
        </p:txBody>
      </p:sp>
      <p:grpSp>
        <p:nvGrpSpPr>
          <p:cNvPr id="25" name="Google Shape;522;p76">
            <a:extLst>
              <a:ext uri="{FF2B5EF4-FFF2-40B4-BE49-F238E27FC236}">
                <a16:creationId xmlns:a16="http://schemas.microsoft.com/office/drawing/2014/main" id="{5194237D-0F38-9B45-BC94-A219A4E0756D}"/>
              </a:ext>
            </a:extLst>
          </p:cNvPr>
          <p:cNvGrpSpPr/>
          <p:nvPr/>
        </p:nvGrpSpPr>
        <p:grpSpPr>
          <a:xfrm>
            <a:off x="7326513" y="-258675"/>
            <a:ext cx="2056105" cy="1872049"/>
            <a:chOff x="7323300" y="-248449"/>
            <a:chExt cx="2056105" cy="1872049"/>
          </a:xfrm>
        </p:grpSpPr>
        <p:sp>
          <p:nvSpPr>
            <p:cNvPr id="26" name="Google Shape;523;p76">
              <a:extLst>
                <a:ext uri="{FF2B5EF4-FFF2-40B4-BE49-F238E27FC236}">
                  <a16:creationId xmlns:a16="http://schemas.microsoft.com/office/drawing/2014/main" id="{D0209908-7079-CD45-BE0C-AC91D5AEA9C6}"/>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524;p76">
              <a:extLst>
                <a:ext uri="{FF2B5EF4-FFF2-40B4-BE49-F238E27FC236}">
                  <a16:creationId xmlns:a16="http://schemas.microsoft.com/office/drawing/2014/main" id="{771C3628-DBEC-ED4D-AC61-D7388B625CF6}"/>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
        <p:nvSpPr>
          <p:cNvPr id="328" name="Google Shape;328;p31"/>
          <p:cNvSpPr/>
          <p:nvPr/>
        </p:nvSpPr>
        <p:spPr>
          <a:xfrm>
            <a:off x="7995650" y="5619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000"/>
          </a:p>
          <a:p>
            <a:pPr marL="0" lvl="0" indent="0" algn="l" rtl="0">
              <a:spcBef>
                <a:spcPts val="0"/>
              </a:spcBef>
              <a:spcAft>
                <a:spcPts val="0"/>
              </a:spcAft>
              <a:buNone/>
            </a:pPr>
            <a:r>
              <a:rPr lang="en" sz="1000"/>
              <a:t>How might we allow students to discover their passions?</a:t>
            </a:r>
            <a:endParaRPr sz="1000"/>
          </a:p>
          <a:p>
            <a:pPr marL="0" lvl="0" indent="0" algn="l" rtl="0">
              <a:spcBef>
                <a:spcPts val="0"/>
              </a:spcBef>
              <a:spcAft>
                <a:spcPts val="0"/>
              </a:spcAft>
              <a:buNone/>
            </a:pPr>
            <a:endParaRPr sz="1000"/>
          </a:p>
        </p:txBody>
      </p:sp>
      <p:sp>
        <p:nvSpPr>
          <p:cNvPr id="329" name="Google Shape;329;p31"/>
          <p:cNvSpPr txBox="1"/>
          <p:nvPr/>
        </p:nvSpPr>
        <p:spPr>
          <a:xfrm>
            <a:off x="6761700" y="254052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Discover new opportunities</a:t>
            </a:r>
            <a:endParaRPr>
              <a:latin typeface="Open Sans"/>
              <a:ea typeface="Open Sans"/>
              <a:cs typeface="Open Sans"/>
              <a:sym typeface="Open Sans"/>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p32"/>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Great Employee/Employer Matching</a:t>
            </a:r>
            <a:endParaRPr sz="3200">
              <a:solidFill>
                <a:srgbClr val="2D3D4A"/>
              </a:solidFill>
              <a:latin typeface="Open Sans"/>
              <a:ea typeface="Open Sans"/>
              <a:cs typeface="Open Sans"/>
              <a:sym typeface="Open Sans"/>
            </a:endParaRPr>
          </a:p>
        </p:txBody>
      </p:sp>
      <p:sp>
        <p:nvSpPr>
          <p:cNvPr id="335" name="Google Shape;335;p32"/>
          <p:cNvSpPr/>
          <p:nvPr/>
        </p:nvSpPr>
        <p:spPr>
          <a:xfrm>
            <a:off x="3200725" y="12209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create accurate matches?</a:t>
            </a:r>
            <a:endParaRPr sz="1000"/>
          </a:p>
        </p:txBody>
      </p:sp>
      <p:sp>
        <p:nvSpPr>
          <p:cNvPr id="336" name="Google Shape;336;p32"/>
          <p:cNvSpPr/>
          <p:nvPr/>
        </p:nvSpPr>
        <p:spPr>
          <a:xfrm>
            <a:off x="4312525" y="11914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900"/>
              <a:t>How might we create an accurate and reliable recommendation engine?</a:t>
            </a:r>
            <a:endParaRPr sz="1000"/>
          </a:p>
        </p:txBody>
      </p:sp>
      <p:sp>
        <p:nvSpPr>
          <p:cNvPr id="337" name="Google Shape;337;p32"/>
          <p:cNvSpPr/>
          <p:nvPr/>
        </p:nvSpPr>
        <p:spPr>
          <a:xfrm>
            <a:off x="3155888" y="31777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900"/>
              <a:t>How might we create a model and account for bias in our model and job areas?</a:t>
            </a:r>
            <a:endParaRPr sz="1000"/>
          </a:p>
        </p:txBody>
      </p:sp>
      <p:sp>
        <p:nvSpPr>
          <p:cNvPr id="338" name="Google Shape;338;p32"/>
          <p:cNvSpPr/>
          <p:nvPr/>
        </p:nvSpPr>
        <p:spPr>
          <a:xfrm>
            <a:off x="1362125" y="13438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get accurate and timely job market information?</a:t>
            </a:r>
            <a:endParaRPr sz="1000"/>
          </a:p>
          <a:p>
            <a:pPr marL="0" lvl="0" indent="0" algn="l" rtl="0">
              <a:spcBef>
                <a:spcPts val="0"/>
              </a:spcBef>
              <a:spcAft>
                <a:spcPts val="0"/>
              </a:spcAft>
              <a:buNone/>
            </a:pPr>
            <a:endParaRPr sz="1000"/>
          </a:p>
        </p:txBody>
      </p:sp>
      <p:sp>
        <p:nvSpPr>
          <p:cNvPr id="339" name="Google Shape;339;p32"/>
          <p:cNvSpPr/>
          <p:nvPr/>
        </p:nvSpPr>
        <p:spPr>
          <a:xfrm>
            <a:off x="7469500" y="16577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facilitate communication between user and employers?</a:t>
            </a:r>
            <a:endParaRPr sz="1000"/>
          </a:p>
        </p:txBody>
      </p:sp>
      <p:sp>
        <p:nvSpPr>
          <p:cNvPr id="340" name="Google Shape;340;p32"/>
          <p:cNvSpPr/>
          <p:nvPr/>
        </p:nvSpPr>
        <p:spPr>
          <a:xfrm>
            <a:off x="6858550" y="36060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evaluate  user profile effectiveness?</a:t>
            </a:r>
            <a:endParaRPr sz="1000"/>
          </a:p>
        </p:txBody>
      </p:sp>
      <p:sp>
        <p:nvSpPr>
          <p:cNvPr id="341" name="Google Shape;341;p32"/>
          <p:cNvSpPr/>
          <p:nvPr/>
        </p:nvSpPr>
        <p:spPr>
          <a:xfrm>
            <a:off x="7939288" y="35835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improve user profile quality?</a:t>
            </a:r>
            <a:endParaRPr sz="1000"/>
          </a:p>
        </p:txBody>
      </p:sp>
      <p:sp>
        <p:nvSpPr>
          <p:cNvPr id="342" name="Google Shape;342;p32"/>
          <p:cNvSpPr/>
          <p:nvPr/>
        </p:nvSpPr>
        <p:spPr>
          <a:xfrm>
            <a:off x="5777788" y="3610647"/>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evaluate employer profile effectiveness? </a:t>
            </a:r>
            <a:endParaRPr sz="1000"/>
          </a:p>
        </p:txBody>
      </p:sp>
      <p:sp>
        <p:nvSpPr>
          <p:cNvPr id="343" name="Google Shape;343;p32"/>
          <p:cNvSpPr/>
          <p:nvPr/>
        </p:nvSpPr>
        <p:spPr>
          <a:xfrm>
            <a:off x="311688" y="13438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find job openings for college grads?</a:t>
            </a:r>
            <a:endParaRPr sz="1000"/>
          </a:p>
        </p:txBody>
      </p:sp>
      <p:sp>
        <p:nvSpPr>
          <p:cNvPr id="344" name="Google Shape;344;p32"/>
          <p:cNvSpPr/>
          <p:nvPr/>
        </p:nvSpPr>
        <p:spPr>
          <a:xfrm>
            <a:off x="879575" y="21676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request information from companies?</a:t>
            </a:r>
            <a:endParaRPr sz="1000"/>
          </a:p>
        </p:txBody>
      </p:sp>
      <p:sp>
        <p:nvSpPr>
          <p:cNvPr id="345" name="Google Shape;345;p32"/>
          <p:cNvSpPr/>
          <p:nvPr/>
        </p:nvSpPr>
        <p:spPr>
          <a:xfrm>
            <a:off x="5390850" y="11914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match skills with employer needs?</a:t>
            </a:r>
            <a:endParaRPr sz="1000"/>
          </a:p>
        </p:txBody>
      </p:sp>
      <p:sp>
        <p:nvSpPr>
          <p:cNvPr id="346" name="Google Shape;346;p32"/>
          <p:cNvSpPr txBox="1"/>
          <p:nvPr/>
        </p:nvSpPr>
        <p:spPr>
          <a:xfrm>
            <a:off x="469275" y="327832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Identify Open Roles</a:t>
            </a:r>
            <a:endParaRPr>
              <a:latin typeface="Open Sans"/>
              <a:ea typeface="Open Sans"/>
              <a:cs typeface="Open Sans"/>
              <a:sym typeface="Open Sans"/>
            </a:endParaRPr>
          </a:p>
        </p:txBody>
      </p:sp>
      <p:sp>
        <p:nvSpPr>
          <p:cNvPr id="347" name="Google Shape;347;p32"/>
          <p:cNvSpPr txBox="1"/>
          <p:nvPr/>
        </p:nvSpPr>
        <p:spPr>
          <a:xfrm>
            <a:off x="4009575" y="22739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Matching</a:t>
            </a:r>
            <a:endParaRPr>
              <a:latin typeface="Open Sans"/>
              <a:ea typeface="Open Sans"/>
              <a:cs typeface="Open Sans"/>
              <a:sym typeface="Open Sans"/>
            </a:endParaRPr>
          </a:p>
        </p:txBody>
      </p:sp>
      <p:sp>
        <p:nvSpPr>
          <p:cNvPr id="348" name="Google Shape;348;p32"/>
          <p:cNvSpPr txBox="1"/>
          <p:nvPr/>
        </p:nvSpPr>
        <p:spPr>
          <a:xfrm>
            <a:off x="6579100" y="46161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High Quality Profiles</a:t>
            </a:r>
            <a:endParaRPr>
              <a:latin typeface="Open Sans"/>
              <a:ea typeface="Open Sans"/>
              <a:cs typeface="Open Sans"/>
              <a:sym typeface="Open Sans"/>
            </a:endParaRPr>
          </a:p>
        </p:txBody>
      </p:sp>
      <p:sp>
        <p:nvSpPr>
          <p:cNvPr id="349" name="Google Shape;349;p32"/>
          <p:cNvSpPr txBox="1"/>
          <p:nvPr/>
        </p:nvSpPr>
        <p:spPr>
          <a:xfrm>
            <a:off x="7137850" y="269117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Communication</a:t>
            </a:r>
            <a:endParaRPr>
              <a:latin typeface="Open Sans"/>
              <a:ea typeface="Open Sans"/>
              <a:cs typeface="Open Sans"/>
              <a:sym typeface="Open Sans"/>
            </a:endParaRPr>
          </a:p>
        </p:txBody>
      </p:sp>
      <p:sp>
        <p:nvSpPr>
          <p:cNvPr id="350" name="Google Shape;350;p32"/>
          <p:cNvSpPr txBox="1"/>
          <p:nvPr/>
        </p:nvSpPr>
        <p:spPr>
          <a:xfrm>
            <a:off x="2824250" y="4187875"/>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Bias</a:t>
            </a:r>
            <a:endParaRPr>
              <a:latin typeface="Open Sans"/>
              <a:ea typeface="Open Sans"/>
              <a:cs typeface="Open Sans"/>
              <a:sym typeface="Open Sans"/>
            </a:endParaRPr>
          </a:p>
        </p:txBody>
      </p:sp>
      <p:grpSp>
        <p:nvGrpSpPr>
          <p:cNvPr id="19" name="Google Shape;522;p76">
            <a:extLst>
              <a:ext uri="{FF2B5EF4-FFF2-40B4-BE49-F238E27FC236}">
                <a16:creationId xmlns:a16="http://schemas.microsoft.com/office/drawing/2014/main" id="{DD12A06A-E964-1A40-A88F-D9C42F8A90EA}"/>
              </a:ext>
            </a:extLst>
          </p:cNvPr>
          <p:cNvGrpSpPr/>
          <p:nvPr/>
        </p:nvGrpSpPr>
        <p:grpSpPr>
          <a:xfrm>
            <a:off x="7323300" y="-262400"/>
            <a:ext cx="2056105" cy="1872049"/>
            <a:chOff x="7323300" y="-248449"/>
            <a:chExt cx="2056105" cy="1872049"/>
          </a:xfrm>
        </p:grpSpPr>
        <p:sp>
          <p:nvSpPr>
            <p:cNvPr id="20" name="Google Shape;523;p76">
              <a:extLst>
                <a:ext uri="{FF2B5EF4-FFF2-40B4-BE49-F238E27FC236}">
                  <a16:creationId xmlns:a16="http://schemas.microsoft.com/office/drawing/2014/main" id="{41FB9275-FED6-9746-98FE-2DD7182FD309}"/>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524;p76">
              <a:extLst>
                <a:ext uri="{FF2B5EF4-FFF2-40B4-BE49-F238E27FC236}">
                  <a16:creationId xmlns:a16="http://schemas.microsoft.com/office/drawing/2014/main" id="{89A810D5-4478-6642-9056-A1EF32B3D196}"/>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Google Shape;355;p33"/>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Tools &amp; Services</a:t>
            </a:r>
            <a:endParaRPr sz="3200">
              <a:solidFill>
                <a:srgbClr val="2D3D4A"/>
              </a:solidFill>
              <a:latin typeface="Open Sans"/>
              <a:ea typeface="Open Sans"/>
              <a:cs typeface="Open Sans"/>
              <a:sym typeface="Open Sans"/>
            </a:endParaRPr>
          </a:p>
        </p:txBody>
      </p:sp>
      <p:sp>
        <p:nvSpPr>
          <p:cNvPr id="356" name="Google Shape;356;p33"/>
          <p:cNvSpPr/>
          <p:nvPr/>
        </p:nvSpPr>
        <p:spPr>
          <a:xfrm>
            <a:off x="6943000" y="11967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800"/>
              <a:t>How might we recommend professional certifications, courses, conferences to employees?</a:t>
            </a:r>
            <a:endParaRPr sz="800"/>
          </a:p>
        </p:txBody>
      </p:sp>
      <p:sp>
        <p:nvSpPr>
          <p:cNvPr id="357" name="Google Shape;357;p33"/>
          <p:cNvSpPr/>
          <p:nvPr/>
        </p:nvSpPr>
        <p:spPr>
          <a:xfrm>
            <a:off x="580250" y="16573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connect users with mentors?</a:t>
            </a:r>
            <a:endParaRPr sz="1000"/>
          </a:p>
        </p:txBody>
      </p:sp>
      <p:sp>
        <p:nvSpPr>
          <p:cNvPr id="358" name="Google Shape;358;p33"/>
          <p:cNvSpPr/>
          <p:nvPr/>
        </p:nvSpPr>
        <p:spPr>
          <a:xfrm>
            <a:off x="1484075" y="15379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connect users from the same schools?</a:t>
            </a:r>
            <a:endParaRPr sz="1000"/>
          </a:p>
        </p:txBody>
      </p:sp>
      <p:sp>
        <p:nvSpPr>
          <p:cNvPr id="359" name="Google Shape;359;p33"/>
          <p:cNvSpPr/>
          <p:nvPr/>
        </p:nvSpPr>
        <p:spPr>
          <a:xfrm>
            <a:off x="554750" y="24211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create a supportive social network for job seekers?</a:t>
            </a:r>
            <a:endParaRPr sz="1000"/>
          </a:p>
        </p:txBody>
      </p:sp>
      <p:sp>
        <p:nvSpPr>
          <p:cNvPr id="360" name="Google Shape;360;p33"/>
          <p:cNvSpPr/>
          <p:nvPr/>
        </p:nvSpPr>
        <p:spPr>
          <a:xfrm>
            <a:off x="1564850" y="25480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build and improve professional mentorship community?</a:t>
            </a:r>
            <a:endParaRPr sz="1000"/>
          </a:p>
        </p:txBody>
      </p:sp>
      <p:sp>
        <p:nvSpPr>
          <p:cNvPr id="361" name="Google Shape;361;p33"/>
          <p:cNvSpPr/>
          <p:nvPr/>
        </p:nvSpPr>
        <p:spPr>
          <a:xfrm>
            <a:off x="3545625" y="21757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assess a user's job skills?</a:t>
            </a:r>
            <a:endParaRPr sz="1000"/>
          </a:p>
        </p:txBody>
      </p:sp>
      <p:sp>
        <p:nvSpPr>
          <p:cNvPr id="362" name="Google Shape;362;p33"/>
          <p:cNvSpPr/>
          <p:nvPr/>
        </p:nvSpPr>
        <p:spPr>
          <a:xfrm>
            <a:off x="4630175" y="21757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help colleges grads calibrate their skills?</a:t>
            </a:r>
            <a:endParaRPr sz="1000"/>
          </a:p>
        </p:txBody>
      </p:sp>
      <p:sp>
        <p:nvSpPr>
          <p:cNvPr id="363" name="Google Shape;363;p33"/>
          <p:cNvSpPr/>
          <p:nvPr/>
        </p:nvSpPr>
        <p:spPr>
          <a:xfrm>
            <a:off x="6969763" y="313082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provide resume writing assistance?</a:t>
            </a:r>
            <a:endParaRPr sz="1000"/>
          </a:p>
        </p:txBody>
      </p:sp>
      <p:sp>
        <p:nvSpPr>
          <p:cNvPr id="364" name="Google Shape;364;p33"/>
          <p:cNvSpPr txBox="1"/>
          <p:nvPr/>
        </p:nvSpPr>
        <p:spPr>
          <a:xfrm>
            <a:off x="732975" y="37217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Community &amp; Mentorship</a:t>
            </a:r>
            <a:endParaRPr>
              <a:latin typeface="Open Sans"/>
              <a:ea typeface="Open Sans"/>
              <a:cs typeface="Open Sans"/>
              <a:sym typeface="Open Sans"/>
            </a:endParaRPr>
          </a:p>
        </p:txBody>
      </p:sp>
      <p:sp>
        <p:nvSpPr>
          <p:cNvPr id="365" name="Google Shape;365;p33"/>
          <p:cNvSpPr txBox="1"/>
          <p:nvPr/>
        </p:nvSpPr>
        <p:spPr>
          <a:xfrm>
            <a:off x="3780975" y="37979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Skill Assessment</a:t>
            </a:r>
            <a:endParaRPr>
              <a:latin typeface="Open Sans"/>
              <a:ea typeface="Open Sans"/>
              <a:cs typeface="Open Sans"/>
              <a:sym typeface="Open Sans"/>
            </a:endParaRPr>
          </a:p>
        </p:txBody>
      </p:sp>
      <p:sp>
        <p:nvSpPr>
          <p:cNvPr id="366" name="Google Shape;366;p33"/>
          <p:cNvSpPr txBox="1"/>
          <p:nvPr/>
        </p:nvSpPr>
        <p:spPr>
          <a:xfrm>
            <a:off x="6600375" y="42551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Resume Help</a:t>
            </a:r>
            <a:endParaRPr>
              <a:latin typeface="Open Sans"/>
              <a:ea typeface="Open Sans"/>
              <a:cs typeface="Open Sans"/>
              <a:sym typeface="Open Sans"/>
            </a:endParaRPr>
          </a:p>
        </p:txBody>
      </p:sp>
      <p:sp>
        <p:nvSpPr>
          <p:cNvPr id="367" name="Google Shape;367;p33"/>
          <p:cNvSpPr txBox="1"/>
          <p:nvPr/>
        </p:nvSpPr>
        <p:spPr>
          <a:xfrm>
            <a:off x="6600375" y="2273900"/>
            <a:ext cx="1673400" cy="48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Ongoing Education</a:t>
            </a:r>
            <a:endParaRPr>
              <a:latin typeface="Open Sans"/>
              <a:ea typeface="Open Sans"/>
              <a:cs typeface="Open Sans"/>
              <a:sym typeface="Open Sans"/>
            </a:endParaRPr>
          </a:p>
        </p:txBody>
      </p:sp>
      <p:grpSp>
        <p:nvGrpSpPr>
          <p:cNvPr id="15" name="Google Shape;522;p76">
            <a:extLst>
              <a:ext uri="{FF2B5EF4-FFF2-40B4-BE49-F238E27FC236}">
                <a16:creationId xmlns:a16="http://schemas.microsoft.com/office/drawing/2014/main" id="{3A676413-94A9-DE4F-8B79-8326B9D240A6}"/>
              </a:ext>
            </a:extLst>
          </p:cNvPr>
          <p:cNvGrpSpPr/>
          <p:nvPr/>
        </p:nvGrpSpPr>
        <p:grpSpPr>
          <a:xfrm>
            <a:off x="7323300" y="-262400"/>
            <a:ext cx="2056105" cy="1872049"/>
            <a:chOff x="7323300" y="-248449"/>
            <a:chExt cx="2056105" cy="1872049"/>
          </a:xfrm>
        </p:grpSpPr>
        <p:sp>
          <p:nvSpPr>
            <p:cNvPr id="16" name="Google Shape;523;p76">
              <a:extLst>
                <a:ext uri="{FF2B5EF4-FFF2-40B4-BE49-F238E27FC236}">
                  <a16:creationId xmlns:a16="http://schemas.microsoft.com/office/drawing/2014/main" id="{66BAB233-579C-A64E-B255-E53E49271CA7}"/>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524;p76">
              <a:extLst>
                <a:ext uri="{FF2B5EF4-FFF2-40B4-BE49-F238E27FC236}">
                  <a16:creationId xmlns:a16="http://schemas.microsoft.com/office/drawing/2014/main" id="{073700EF-1C92-FB48-8B3C-699BF0677806}"/>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34"/>
          <p:cNvSpPr txBox="1"/>
          <p:nvPr/>
        </p:nvSpPr>
        <p:spPr>
          <a:xfrm>
            <a:off x="311700" y="216425"/>
            <a:ext cx="8520600" cy="5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200">
                <a:solidFill>
                  <a:srgbClr val="2D3D4A"/>
                </a:solidFill>
                <a:latin typeface="Open Sans"/>
                <a:ea typeface="Open Sans"/>
                <a:cs typeface="Open Sans"/>
                <a:sym typeface="Open Sans"/>
              </a:rPr>
              <a:t>Other</a:t>
            </a:r>
            <a:endParaRPr sz="3200">
              <a:solidFill>
                <a:srgbClr val="2D3D4A"/>
              </a:solidFill>
              <a:latin typeface="Open Sans"/>
              <a:ea typeface="Open Sans"/>
              <a:cs typeface="Open Sans"/>
              <a:sym typeface="Open Sans"/>
            </a:endParaRPr>
          </a:p>
        </p:txBody>
      </p:sp>
      <p:sp>
        <p:nvSpPr>
          <p:cNvPr id="373" name="Google Shape;373;p34"/>
          <p:cNvSpPr/>
          <p:nvPr/>
        </p:nvSpPr>
        <p:spPr>
          <a:xfrm>
            <a:off x="3543775" y="19592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partner with college career centers? </a:t>
            </a:r>
            <a:endParaRPr sz="1000"/>
          </a:p>
        </p:txBody>
      </p:sp>
      <p:sp>
        <p:nvSpPr>
          <p:cNvPr id="374" name="Google Shape;374;p34"/>
          <p:cNvSpPr/>
          <p:nvPr/>
        </p:nvSpPr>
        <p:spPr>
          <a:xfrm>
            <a:off x="4590125" y="19592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develop partnership with schools?</a:t>
            </a:r>
            <a:endParaRPr sz="1000"/>
          </a:p>
        </p:txBody>
      </p:sp>
      <p:sp>
        <p:nvSpPr>
          <p:cNvPr id="375" name="Google Shape;375;p34"/>
          <p:cNvSpPr/>
          <p:nvPr/>
        </p:nvSpPr>
        <p:spPr>
          <a:xfrm>
            <a:off x="7190950" y="19592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protect user information?</a:t>
            </a:r>
            <a:endParaRPr sz="1000"/>
          </a:p>
        </p:txBody>
      </p:sp>
      <p:sp>
        <p:nvSpPr>
          <p:cNvPr id="376" name="Google Shape;376;p34"/>
          <p:cNvSpPr/>
          <p:nvPr/>
        </p:nvSpPr>
        <p:spPr>
          <a:xfrm>
            <a:off x="1353088" y="151550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give incentives to get friends using the app? </a:t>
            </a:r>
            <a:endParaRPr sz="1000"/>
          </a:p>
        </p:txBody>
      </p:sp>
      <p:sp>
        <p:nvSpPr>
          <p:cNvPr id="377" name="Google Shape;377;p34"/>
          <p:cNvSpPr/>
          <p:nvPr/>
        </p:nvSpPr>
        <p:spPr>
          <a:xfrm>
            <a:off x="1353088" y="2558950"/>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incentivize students to use the new app?</a:t>
            </a:r>
            <a:endParaRPr sz="1000"/>
          </a:p>
        </p:txBody>
      </p:sp>
      <p:sp>
        <p:nvSpPr>
          <p:cNvPr id="378" name="Google Shape;378;p34"/>
          <p:cNvSpPr/>
          <p:nvPr/>
        </p:nvSpPr>
        <p:spPr>
          <a:xfrm>
            <a:off x="342988" y="2090375"/>
            <a:ext cx="1010100" cy="1010100"/>
          </a:xfrm>
          <a:prstGeom prst="foldedCorner">
            <a:avLst>
              <a:gd name="adj" fmla="val 16667"/>
            </a:avLst>
          </a:prstGeom>
          <a:solidFill>
            <a:srgbClr val="D9D9D9"/>
          </a:solidFill>
          <a:ln w="9525" cap="flat" cmpd="sng">
            <a:solidFill>
              <a:srgbClr val="53585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 market our app to users?</a:t>
            </a:r>
            <a:endParaRPr sz="1000"/>
          </a:p>
          <a:p>
            <a:pPr marL="0" lvl="0" indent="0" algn="l" rtl="0">
              <a:spcBef>
                <a:spcPts val="0"/>
              </a:spcBef>
              <a:spcAft>
                <a:spcPts val="0"/>
              </a:spcAft>
              <a:buNone/>
            </a:pPr>
            <a:endParaRPr sz="1000"/>
          </a:p>
        </p:txBody>
      </p:sp>
      <p:grpSp>
        <p:nvGrpSpPr>
          <p:cNvPr id="9" name="Google Shape;522;p76">
            <a:extLst>
              <a:ext uri="{FF2B5EF4-FFF2-40B4-BE49-F238E27FC236}">
                <a16:creationId xmlns:a16="http://schemas.microsoft.com/office/drawing/2014/main" id="{12024492-C6BA-234D-893D-3D6E6D9B7A42}"/>
              </a:ext>
            </a:extLst>
          </p:cNvPr>
          <p:cNvGrpSpPr/>
          <p:nvPr/>
        </p:nvGrpSpPr>
        <p:grpSpPr>
          <a:xfrm>
            <a:off x="7323300" y="-262400"/>
            <a:ext cx="2056105" cy="1872049"/>
            <a:chOff x="7323300" y="-248449"/>
            <a:chExt cx="2056105" cy="1872049"/>
          </a:xfrm>
        </p:grpSpPr>
        <p:sp>
          <p:nvSpPr>
            <p:cNvPr id="10" name="Google Shape;523;p76">
              <a:extLst>
                <a:ext uri="{FF2B5EF4-FFF2-40B4-BE49-F238E27FC236}">
                  <a16:creationId xmlns:a16="http://schemas.microsoft.com/office/drawing/2014/main" id="{A676155B-54DD-5548-AEE5-FB152E39EBE5}"/>
                </a:ext>
              </a:extLst>
            </p:cNvPr>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524;p76">
              <a:extLst>
                <a:ext uri="{FF2B5EF4-FFF2-40B4-BE49-F238E27FC236}">
                  <a16:creationId xmlns:a16="http://schemas.microsoft.com/office/drawing/2014/main" id="{1ECCFA75-62F9-DE4F-AA3C-CA0A794AF57B}"/>
                </a:ext>
              </a:extLst>
            </p:cNvPr>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F3F3F3"/>
                  </a:solidFill>
                  <a:latin typeface="Open Sans"/>
                  <a:ea typeface="Open Sans"/>
                  <a:cs typeface="Open Sans"/>
                  <a:sym typeface="Open Sans"/>
                </a:rPr>
                <a:t>REFERENCE</a:t>
              </a:r>
              <a:endParaRPr sz="2200" dirty="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dirty="0">
                  <a:solidFill>
                    <a:srgbClr val="F3F3F3"/>
                  </a:solidFill>
                  <a:latin typeface="Open Sans"/>
                  <a:ea typeface="Open Sans"/>
                  <a:cs typeface="Open Sans"/>
                  <a:sym typeface="Open Sans"/>
                </a:rPr>
                <a:t>REMOVE BEFORE SUBMITTING</a:t>
              </a:r>
              <a:endParaRPr sz="900" b="1" dirty="0">
                <a:solidFill>
                  <a:srgbClr val="F3F3F3"/>
                </a:solidFill>
                <a:latin typeface="Open Sans"/>
                <a:ea typeface="Open Sans"/>
                <a:cs typeface="Open Sans"/>
                <a:sym typeface="Open Sans"/>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7"/>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How Might We...</a:t>
            </a:r>
            <a:endParaRPr sz="3200"/>
          </a:p>
        </p:txBody>
      </p:sp>
      <p:sp>
        <p:nvSpPr>
          <p:cNvPr id="191" name="Google Shape;191;p37"/>
          <p:cNvSpPr txBox="1">
            <a:spLocks noGrp="1"/>
          </p:cNvSpPr>
          <p:nvPr>
            <p:ph type="body" idx="1"/>
          </p:nvPr>
        </p:nvSpPr>
        <p:spPr>
          <a:xfrm>
            <a:off x="311700" y="1076275"/>
            <a:ext cx="8520600" cy="3190800"/>
          </a:xfrm>
          <a:prstGeom prst="rect">
            <a:avLst/>
          </a:prstGeom>
        </p:spPr>
        <p:txBody>
          <a:bodyPr spcFirstLastPara="1" wrap="square" lIns="34275" tIns="34275" rIns="34275" bIns="34275" anchor="t" anchorCtr="0">
            <a:noAutofit/>
          </a:bodyPr>
          <a:lstStyle/>
          <a:p>
            <a:pPr marL="114300" lvl="0" indent="0" algn="l" rtl="0">
              <a:lnSpc>
                <a:spcPct val="115000"/>
              </a:lnSpc>
              <a:spcBef>
                <a:spcPts val="700"/>
              </a:spcBef>
              <a:spcAft>
                <a:spcPts val="0"/>
              </a:spcAft>
              <a:buNone/>
            </a:pPr>
            <a:r>
              <a:rPr lang="en" sz="1200">
                <a:solidFill>
                  <a:srgbClr val="000000"/>
                </a:solidFill>
              </a:rPr>
              <a:t>Here’s what you need to do:</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Given what we know about the problem,  spend some time thinking about the outcomes (which are different than solutions) that you want by going through a “How Might We” exercise? </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You should create at least 8 stickies</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This should take about 8 minutes</a:t>
            </a: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Examples:</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How Might We promote healthy habits?</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How Might We help users discover new content?</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How Might We help students find their first job?</a:t>
            </a:r>
            <a:endParaRPr sz="1200">
              <a:solidFill>
                <a:srgbClr val="000000"/>
              </a:solidFill>
            </a:endParaRPr>
          </a:p>
          <a:p>
            <a:pPr marL="114300" lvl="0" indent="0" algn="l" rtl="0">
              <a:lnSpc>
                <a:spcPct val="115000"/>
              </a:lnSpc>
              <a:spcBef>
                <a:spcPts val="700"/>
              </a:spcBef>
              <a:spcAft>
                <a:spcPts val="0"/>
              </a:spcAft>
              <a:buNone/>
            </a:pPr>
            <a:r>
              <a:rPr lang="en" sz="1200">
                <a:solidFill>
                  <a:srgbClr val="000000"/>
                </a:solidFill>
              </a:rPr>
              <a:t>Tips:</a:t>
            </a:r>
            <a:endParaRPr sz="1200">
              <a:solidFill>
                <a:srgbClr val="000000"/>
              </a:solidFill>
            </a:endParaRPr>
          </a:p>
          <a:p>
            <a:pPr marL="457200" lvl="0" indent="-304800" algn="l" rtl="0">
              <a:lnSpc>
                <a:spcPct val="115000"/>
              </a:lnSpc>
              <a:spcBef>
                <a:spcPts val="700"/>
              </a:spcBef>
              <a:spcAft>
                <a:spcPts val="0"/>
              </a:spcAft>
              <a:buClr>
                <a:srgbClr val="000000"/>
              </a:buClr>
              <a:buSzPts val="1200"/>
              <a:buChar char="●"/>
            </a:pPr>
            <a:r>
              <a:rPr lang="en" sz="1200">
                <a:solidFill>
                  <a:srgbClr val="000000"/>
                </a:solidFill>
              </a:rPr>
              <a:t>Opportunities. Not solutions.</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Not too broad, and not too narrow</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One idea per sticky note.</a:t>
            </a:r>
            <a:endParaRPr sz="1200">
              <a:solidFill>
                <a:srgbClr val="000000"/>
              </a:solidFill>
            </a:endParaRPr>
          </a:p>
          <a:p>
            <a:pPr marL="457200" lvl="0" indent="-304800" algn="l" rtl="0">
              <a:lnSpc>
                <a:spcPct val="115000"/>
              </a:lnSpc>
              <a:spcBef>
                <a:spcPts val="0"/>
              </a:spcBef>
              <a:spcAft>
                <a:spcPts val="0"/>
              </a:spcAft>
              <a:buClr>
                <a:srgbClr val="000000"/>
              </a:buClr>
              <a:buSzPts val="1200"/>
              <a:buChar char="●"/>
            </a:pPr>
            <a:r>
              <a:rPr lang="en" sz="1200">
                <a:solidFill>
                  <a:srgbClr val="000000"/>
                </a:solidFill>
              </a:rPr>
              <a:t>Quantity over quality (we’ll address quality later!)</a:t>
            </a:r>
            <a:endParaRPr sz="1200">
              <a:solidFill>
                <a:srgbClr val="000000"/>
              </a:solidFill>
            </a:endParaRPr>
          </a:p>
        </p:txBody>
      </p:sp>
      <p:grpSp>
        <p:nvGrpSpPr>
          <p:cNvPr id="192" name="Google Shape;192;p37"/>
          <p:cNvGrpSpPr/>
          <p:nvPr/>
        </p:nvGrpSpPr>
        <p:grpSpPr>
          <a:xfrm>
            <a:off x="7323300" y="-248449"/>
            <a:ext cx="2056105" cy="1872049"/>
            <a:chOff x="7323300" y="-248449"/>
            <a:chExt cx="2056105" cy="1872049"/>
          </a:xfrm>
        </p:grpSpPr>
        <p:sp>
          <p:nvSpPr>
            <p:cNvPr id="193" name="Google Shape;193;p37"/>
            <p:cNvSpPr/>
            <p:nvPr/>
          </p:nvSpPr>
          <p:spPr>
            <a:xfrm flipH="1">
              <a:off x="7323300" y="0"/>
              <a:ext cx="1820700" cy="1623600"/>
            </a:xfrm>
            <a:prstGeom prst="diagStripe">
              <a:avLst>
                <a:gd name="adj" fmla="val 52389"/>
              </a:avLst>
            </a:prstGeom>
            <a:solidFill>
              <a:srgbClr val="CC0000"/>
            </a:solidFill>
            <a:ln w="9525" cap="flat" cmpd="sng">
              <a:solidFill>
                <a:srgbClr val="99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7"/>
            <p:cNvSpPr txBox="1"/>
            <p:nvPr/>
          </p:nvSpPr>
          <p:spPr>
            <a:xfrm rot="2496869">
              <a:off x="7526029" y="340270"/>
              <a:ext cx="1946952" cy="4581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a:solidFill>
                    <a:srgbClr val="F3F3F3"/>
                  </a:solidFill>
                  <a:latin typeface="Open Sans"/>
                  <a:ea typeface="Open Sans"/>
                  <a:cs typeface="Open Sans"/>
                  <a:sym typeface="Open Sans"/>
                </a:rPr>
                <a:t>REFERENCE</a:t>
              </a:r>
              <a:endParaRPr sz="2200">
                <a:solidFill>
                  <a:srgbClr val="F3F3F3"/>
                </a:solidFill>
                <a:latin typeface="Open Sans"/>
                <a:ea typeface="Open Sans"/>
                <a:cs typeface="Open Sans"/>
                <a:sym typeface="Open Sans"/>
              </a:endParaRPr>
            </a:p>
            <a:p>
              <a:pPr marL="0" lvl="0" indent="0" algn="ctr" rtl="0">
                <a:spcBef>
                  <a:spcPts val="0"/>
                </a:spcBef>
                <a:spcAft>
                  <a:spcPts val="0"/>
                </a:spcAft>
                <a:buNone/>
              </a:pPr>
              <a:r>
                <a:rPr lang="en" sz="900" b="1">
                  <a:solidFill>
                    <a:srgbClr val="F3F3F3"/>
                  </a:solidFill>
                  <a:latin typeface="Open Sans"/>
                  <a:ea typeface="Open Sans"/>
                  <a:cs typeface="Open Sans"/>
                  <a:sym typeface="Open Sans"/>
                </a:rPr>
                <a:t>REMOVE BEFORE SUBMITTING</a:t>
              </a:r>
              <a:endParaRPr sz="900" b="1">
                <a:solidFill>
                  <a:srgbClr val="F3F3F3"/>
                </a:solidFill>
                <a:latin typeface="Open Sans"/>
                <a:ea typeface="Open Sans"/>
                <a:cs typeface="Open Sans"/>
                <a:sym typeface="Open Sans"/>
              </a:endParaRPr>
            </a:p>
          </p:txBody>
        </p:sp>
      </p:grpSp>
      <p:sp>
        <p:nvSpPr>
          <p:cNvPr id="195" name="Google Shape;195;p37"/>
          <p:cNvSpPr txBox="1">
            <a:spLocks noGrp="1"/>
          </p:cNvSpPr>
          <p:nvPr>
            <p:ph type="title"/>
          </p:nvPr>
        </p:nvSpPr>
        <p:spPr>
          <a:xfrm>
            <a:off x="311700" y="6736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1400"/>
              <a:t>Problems can usually be solved by multiple outcomes</a:t>
            </a:r>
            <a:endParaRPr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38"/>
          <p:cNvSpPr txBox="1">
            <a:spLocks noGrp="1"/>
          </p:cNvSpPr>
          <p:nvPr>
            <p:ph type="title"/>
          </p:nvPr>
        </p:nvSpPr>
        <p:spPr>
          <a:xfrm>
            <a:off x="311700" y="2164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3200"/>
              <a:t>How Might We</a:t>
            </a:r>
            <a:endParaRPr sz="3200"/>
          </a:p>
        </p:txBody>
      </p:sp>
      <p:sp>
        <p:nvSpPr>
          <p:cNvPr id="201" name="Google Shape;201;p38"/>
          <p:cNvSpPr/>
          <p:nvPr/>
        </p:nvSpPr>
        <p:spPr>
          <a:xfrm>
            <a:off x="2256200" y="1708663"/>
            <a:ext cx="1010100" cy="1010100"/>
          </a:xfrm>
          <a:prstGeom prst="foldedCorner">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we….[YOUR IDEA]</a:t>
            </a:r>
            <a:endParaRPr sz="1000"/>
          </a:p>
          <a:p>
            <a:pPr marL="0" lvl="0" indent="0" algn="l" rtl="0">
              <a:spcBef>
                <a:spcPts val="0"/>
              </a:spcBef>
              <a:spcAft>
                <a:spcPts val="0"/>
              </a:spcAft>
              <a:buNone/>
            </a:pPr>
            <a:endParaRPr sz="1000"/>
          </a:p>
          <a:p>
            <a:pPr marL="0" lvl="0" indent="0" algn="l" rtl="0">
              <a:spcBef>
                <a:spcPts val="0"/>
              </a:spcBef>
              <a:spcAft>
                <a:spcPts val="0"/>
              </a:spcAft>
              <a:buNone/>
            </a:pPr>
            <a:endParaRPr sz="1000"/>
          </a:p>
        </p:txBody>
      </p:sp>
      <p:sp>
        <p:nvSpPr>
          <p:cNvPr id="202" name="Google Shape;202;p38"/>
          <p:cNvSpPr/>
          <p:nvPr/>
        </p:nvSpPr>
        <p:spPr>
          <a:xfrm>
            <a:off x="3446250" y="1708663"/>
            <a:ext cx="1010100" cy="1010100"/>
          </a:xfrm>
          <a:prstGeom prst="foldedCorner">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we….[YOUR IDEA]</a:t>
            </a:r>
            <a:endParaRPr sz="1000"/>
          </a:p>
          <a:p>
            <a:pPr marL="0" lvl="0" indent="0" algn="l" rtl="0">
              <a:spcBef>
                <a:spcPts val="0"/>
              </a:spcBef>
              <a:spcAft>
                <a:spcPts val="0"/>
              </a:spcAft>
              <a:buNone/>
            </a:pPr>
            <a:endParaRPr sz="1000"/>
          </a:p>
          <a:p>
            <a:pPr marL="0" lvl="0" indent="0" algn="l" rtl="0">
              <a:spcBef>
                <a:spcPts val="0"/>
              </a:spcBef>
              <a:spcAft>
                <a:spcPts val="0"/>
              </a:spcAft>
              <a:buNone/>
            </a:pPr>
            <a:endParaRPr sz="1000"/>
          </a:p>
        </p:txBody>
      </p:sp>
      <p:sp>
        <p:nvSpPr>
          <p:cNvPr id="203" name="Google Shape;203;p38"/>
          <p:cNvSpPr/>
          <p:nvPr/>
        </p:nvSpPr>
        <p:spPr>
          <a:xfrm>
            <a:off x="4661975" y="1708663"/>
            <a:ext cx="1010100" cy="1010100"/>
          </a:xfrm>
          <a:prstGeom prst="foldedCorner">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we….[YOUR IDEA]</a:t>
            </a:r>
            <a:endParaRPr sz="1000"/>
          </a:p>
          <a:p>
            <a:pPr marL="0" lvl="0" indent="0" algn="l" rtl="0">
              <a:spcBef>
                <a:spcPts val="0"/>
              </a:spcBef>
              <a:spcAft>
                <a:spcPts val="0"/>
              </a:spcAft>
              <a:buNone/>
            </a:pPr>
            <a:endParaRPr sz="1000"/>
          </a:p>
          <a:p>
            <a:pPr marL="0" lvl="0" indent="0" algn="l" rtl="0">
              <a:spcBef>
                <a:spcPts val="0"/>
              </a:spcBef>
              <a:spcAft>
                <a:spcPts val="0"/>
              </a:spcAft>
              <a:buNone/>
            </a:pPr>
            <a:endParaRPr sz="1000"/>
          </a:p>
        </p:txBody>
      </p:sp>
      <p:sp>
        <p:nvSpPr>
          <p:cNvPr id="204" name="Google Shape;204;p38"/>
          <p:cNvSpPr/>
          <p:nvPr/>
        </p:nvSpPr>
        <p:spPr>
          <a:xfrm>
            <a:off x="5877700" y="1708663"/>
            <a:ext cx="1010100" cy="1010100"/>
          </a:xfrm>
          <a:prstGeom prst="foldedCorner">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we….[YOUR IDEA]</a:t>
            </a:r>
            <a:endParaRPr sz="1000"/>
          </a:p>
          <a:p>
            <a:pPr marL="0" lvl="0" indent="0" algn="l" rtl="0">
              <a:spcBef>
                <a:spcPts val="0"/>
              </a:spcBef>
              <a:spcAft>
                <a:spcPts val="0"/>
              </a:spcAft>
              <a:buNone/>
            </a:pPr>
            <a:endParaRPr sz="1000"/>
          </a:p>
          <a:p>
            <a:pPr marL="0" lvl="0" indent="0" algn="l" rtl="0">
              <a:spcBef>
                <a:spcPts val="0"/>
              </a:spcBef>
              <a:spcAft>
                <a:spcPts val="0"/>
              </a:spcAft>
              <a:buNone/>
            </a:pPr>
            <a:endParaRPr sz="1000"/>
          </a:p>
        </p:txBody>
      </p:sp>
      <p:sp>
        <p:nvSpPr>
          <p:cNvPr id="205" name="Google Shape;205;p38"/>
          <p:cNvSpPr/>
          <p:nvPr/>
        </p:nvSpPr>
        <p:spPr>
          <a:xfrm>
            <a:off x="2256200" y="2881938"/>
            <a:ext cx="1010100" cy="1010100"/>
          </a:xfrm>
          <a:prstGeom prst="foldedCorner">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we….[YOUR IDEA]</a:t>
            </a:r>
            <a:endParaRPr sz="1000"/>
          </a:p>
          <a:p>
            <a:pPr marL="0" lvl="0" indent="0" algn="l" rtl="0">
              <a:spcBef>
                <a:spcPts val="0"/>
              </a:spcBef>
              <a:spcAft>
                <a:spcPts val="0"/>
              </a:spcAft>
              <a:buNone/>
            </a:pPr>
            <a:endParaRPr sz="1000"/>
          </a:p>
          <a:p>
            <a:pPr marL="0" lvl="0" indent="0" algn="l" rtl="0">
              <a:spcBef>
                <a:spcPts val="0"/>
              </a:spcBef>
              <a:spcAft>
                <a:spcPts val="0"/>
              </a:spcAft>
              <a:buNone/>
            </a:pPr>
            <a:endParaRPr sz="1000"/>
          </a:p>
        </p:txBody>
      </p:sp>
      <p:sp>
        <p:nvSpPr>
          <p:cNvPr id="206" name="Google Shape;206;p38"/>
          <p:cNvSpPr/>
          <p:nvPr/>
        </p:nvSpPr>
        <p:spPr>
          <a:xfrm>
            <a:off x="3459088" y="2881938"/>
            <a:ext cx="1010100" cy="1010100"/>
          </a:xfrm>
          <a:prstGeom prst="foldedCorner">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we….[YOUR IDEA]</a:t>
            </a:r>
            <a:endParaRPr sz="1000"/>
          </a:p>
          <a:p>
            <a:pPr marL="0" lvl="0" indent="0" algn="l" rtl="0">
              <a:spcBef>
                <a:spcPts val="0"/>
              </a:spcBef>
              <a:spcAft>
                <a:spcPts val="0"/>
              </a:spcAft>
              <a:buNone/>
            </a:pPr>
            <a:endParaRPr sz="1000"/>
          </a:p>
          <a:p>
            <a:pPr marL="0" lvl="0" indent="0" algn="l" rtl="0">
              <a:spcBef>
                <a:spcPts val="0"/>
              </a:spcBef>
              <a:spcAft>
                <a:spcPts val="0"/>
              </a:spcAft>
              <a:buNone/>
            </a:pPr>
            <a:endParaRPr sz="1000"/>
          </a:p>
        </p:txBody>
      </p:sp>
      <p:sp>
        <p:nvSpPr>
          <p:cNvPr id="207" name="Google Shape;207;p38"/>
          <p:cNvSpPr/>
          <p:nvPr/>
        </p:nvSpPr>
        <p:spPr>
          <a:xfrm>
            <a:off x="4661975" y="2881938"/>
            <a:ext cx="1010100" cy="1010100"/>
          </a:xfrm>
          <a:prstGeom prst="foldedCorner">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we….[YOUR IDEA]</a:t>
            </a:r>
            <a:endParaRPr sz="1000"/>
          </a:p>
          <a:p>
            <a:pPr marL="0" lvl="0" indent="0" algn="l" rtl="0">
              <a:spcBef>
                <a:spcPts val="0"/>
              </a:spcBef>
              <a:spcAft>
                <a:spcPts val="0"/>
              </a:spcAft>
              <a:buNone/>
            </a:pPr>
            <a:endParaRPr sz="1000"/>
          </a:p>
          <a:p>
            <a:pPr marL="0" lvl="0" indent="0" algn="l" rtl="0">
              <a:spcBef>
                <a:spcPts val="0"/>
              </a:spcBef>
              <a:spcAft>
                <a:spcPts val="0"/>
              </a:spcAft>
              <a:buNone/>
            </a:pPr>
            <a:endParaRPr sz="1000"/>
          </a:p>
        </p:txBody>
      </p:sp>
      <p:sp>
        <p:nvSpPr>
          <p:cNvPr id="208" name="Google Shape;208;p38"/>
          <p:cNvSpPr/>
          <p:nvPr/>
        </p:nvSpPr>
        <p:spPr>
          <a:xfrm>
            <a:off x="5877700" y="2881938"/>
            <a:ext cx="1010100" cy="1010100"/>
          </a:xfrm>
          <a:prstGeom prst="foldedCorner">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How might we….[YOUR IDEA]</a:t>
            </a:r>
            <a:endParaRPr sz="1000"/>
          </a:p>
          <a:p>
            <a:pPr marL="0" lvl="0" indent="0" algn="l" rtl="0">
              <a:spcBef>
                <a:spcPts val="0"/>
              </a:spcBef>
              <a:spcAft>
                <a:spcPts val="0"/>
              </a:spcAft>
              <a:buNone/>
            </a:pPr>
            <a:endParaRPr sz="1000"/>
          </a:p>
          <a:p>
            <a:pPr marL="0" lvl="0" indent="0" algn="l" rtl="0">
              <a:spcBef>
                <a:spcPts val="0"/>
              </a:spcBef>
              <a:spcAft>
                <a:spcPts val="0"/>
              </a:spcAft>
              <a:buNone/>
            </a:pPr>
            <a:endParaRPr sz="1000"/>
          </a:p>
        </p:txBody>
      </p:sp>
      <p:sp>
        <p:nvSpPr>
          <p:cNvPr id="209" name="Google Shape;209;p38"/>
          <p:cNvSpPr txBox="1">
            <a:spLocks noGrp="1"/>
          </p:cNvSpPr>
          <p:nvPr>
            <p:ph type="title"/>
          </p:nvPr>
        </p:nvSpPr>
        <p:spPr>
          <a:xfrm>
            <a:off x="311700" y="673625"/>
            <a:ext cx="8520600" cy="572700"/>
          </a:xfrm>
          <a:prstGeom prst="rect">
            <a:avLst/>
          </a:prstGeom>
        </p:spPr>
        <p:txBody>
          <a:bodyPr spcFirstLastPara="1" wrap="square" lIns="34275" tIns="34275" rIns="34275" bIns="34275" anchor="t" anchorCtr="0">
            <a:noAutofit/>
          </a:bodyPr>
          <a:lstStyle/>
          <a:p>
            <a:pPr marL="0" lvl="0" indent="0" algn="l" rtl="0">
              <a:spcBef>
                <a:spcPts val="0"/>
              </a:spcBef>
              <a:spcAft>
                <a:spcPts val="0"/>
              </a:spcAft>
              <a:buNone/>
            </a:pPr>
            <a:r>
              <a:rPr lang="en" sz="1400"/>
              <a:t>Use these digital stickies to capture your ideas. Feel free to rearrange. Colorize. Etc</a:t>
            </a:r>
            <a:endParaRPr sz="14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dacity Template 16x9">
  <a:themeElements>
    <a:clrScheme name="White">
      <a:dk1>
        <a:srgbClr val="2E3D49"/>
      </a:dk1>
      <a:lt1>
        <a:srgbClr val="7D97AD"/>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5254</TotalTime>
  <Words>5814</Words>
  <Application>Microsoft Macintosh PowerPoint</Application>
  <PresentationFormat>On-screen Show (16:9)</PresentationFormat>
  <Paragraphs>814</Paragraphs>
  <Slides>76</Slides>
  <Notes>66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76</vt:i4>
      </vt:variant>
    </vt:vector>
  </HeadingPairs>
  <TitlesOfParts>
    <vt:vector size="81" baseType="lpstr">
      <vt:lpstr>Cabin</vt:lpstr>
      <vt:lpstr>Arial</vt:lpstr>
      <vt:lpstr>Open Sans</vt:lpstr>
      <vt:lpstr>Simple Light</vt:lpstr>
      <vt:lpstr>Udacity Template 16x9</vt:lpstr>
      <vt:lpstr>[PROJECT NAME]</vt:lpstr>
      <vt:lpstr>How to use this Template</vt:lpstr>
      <vt:lpstr>Quick Review of Course 1 Projects</vt:lpstr>
      <vt:lpstr>Set the stage</vt:lpstr>
      <vt:lpstr>Frame the Problem</vt:lpstr>
      <vt:lpstr>Initial PRD</vt:lpstr>
      <vt:lpstr>Understand</vt:lpstr>
      <vt:lpstr>How Might We...</vt:lpstr>
      <vt:lpstr>How Might We</vt:lpstr>
      <vt:lpstr>Share your ideas</vt:lpstr>
      <vt:lpstr>Sorted Stickies</vt:lpstr>
      <vt:lpstr>Sort and Group</vt:lpstr>
      <vt:lpstr>Sprint Focus</vt:lpstr>
      <vt:lpstr>Define</vt:lpstr>
      <vt:lpstr>Future Press Review</vt:lpstr>
      <vt:lpstr>[Remove help text] Title &amp; Publisher</vt:lpstr>
      <vt:lpstr>Define Success Metrics (OPTIONAL)</vt:lpstr>
      <vt:lpstr>Success Metrics</vt:lpstr>
      <vt:lpstr>Sketch</vt:lpstr>
      <vt:lpstr>8 Sketches</vt:lpstr>
      <vt:lpstr>Create a Solution Sketch</vt:lpstr>
      <vt:lpstr>Solution Sketch 1</vt:lpstr>
      <vt:lpstr>Solution Sketch 2</vt:lpstr>
      <vt:lpstr>Decide</vt:lpstr>
      <vt:lpstr>Decide</vt:lpstr>
      <vt:lpstr>Decision</vt:lpstr>
      <vt:lpstr>Prototype</vt:lpstr>
      <vt:lpstr>Pick the best and create a storyboard</vt:lpstr>
      <vt:lpstr>Storyboard</vt:lpstr>
      <vt:lpstr>Storyboard</vt:lpstr>
      <vt:lpstr>Create an interactive prototype</vt:lpstr>
      <vt:lpstr>Prototype</vt:lpstr>
      <vt:lpstr>Validate</vt:lpstr>
      <vt:lpstr>Create a Research Plan</vt:lpstr>
      <vt:lpstr>[PROJECT NAME] Research Plan</vt:lpstr>
      <vt:lpstr>[PROJECT NAME]: Interview Sessions</vt:lpstr>
      <vt:lpstr>User Studies</vt:lpstr>
      <vt:lpstr>User Testing: Participant 1 Key Findings</vt:lpstr>
      <vt:lpstr>Participant 1:  Interview Notes</vt:lpstr>
      <vt:lpstr>User Testing: Participant 2 Key Findings</vt:lpstr>
      <vt:lpstr>Participant 2:  Interview Notes</vt:lpstr>
      <vt:lpstr>Feasibility conversation (OPTIONAL)</vt:lpstr>
      <vt:lpstr>Feasibility</vt:lpstr>
      <vt:lpstr>Iterate (Optional)</vt:lpstr>
      <vt:lpstr>Improvements</vt:lpstr>
      <vt:lpstr>Course correct (OPTIONAL)</vt:lpstr>
      <vt:lpstr>Prototype v2</vt:lpstr>
      <vt:lpstr>User Studies (OPTIONAL)</vt:lpstr>
      <vt:lpstr>User Testing Round 2</vt:lpstr>
      <vt:lpstr>Participant 2:  Interview Notes</vt:lpstr>
      <vt:lpstr>Handoff</vt:lpstr>
      <vt:lpstr>Update your PRD</vt:lpstr>
      <vt:lpstr>Updated PRD</vt:lpstr>
      <vt:lpstr>Updated PRD (page 2)</vt:lpstr>
      <vt:lpstr>Appendix:</vt:lpstr>
      <vt:lpstr>How Might We Other Team Member Stickies</vt:lpstr>
      <vt:lpstr>Encourage good habits</vt:lpstr>
      <vt:lpstr>Change specific behaviors</vt:lpstr>
      <vt:lpstr>Planning &amp; Tracking</vt:lpstr>
      <vt:lpstr>Education</vt:lpstr>
      <vt:lpstr>Other</vt:lpstr>
      <vt:lpstr>How Might We Other Team Member Stickies</vt:lpstr>
      <vt:lpstr>PowerPoint Presentation</vt:lpstr>
      <vt:lpstr>PowerPoint Presentation</vt:lpstr>
      <vt:lpstr>PowerPoint Presentation</vt:lpstr>
      <vt:lpstr>PowerPoint Presentation</vt:lpstr>
      <vt:lpstr>How Might We Other Team Member Stickies</vt:lpstr>
      <vt:lpstr>PowerPoint Presentation</vt:lpstr>
      <vt:lpstr>PowerPoint Presentation</vt:lpstr>
      <vt:lpstr>PowerPoint Presentation</vt:lpstr>
      <vt:lpstr>PowerPoint Presentation</vt:lpstr>
      <vt:lpstr>How Might We Other Team Member Stickies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dc:title>
  <cp:lastModifiedBy>sarah.maris</cp:lastModifiedBy>
  <cp:revision>14</cp:revision>
  <dcterms:modified xsi:type="dcterms:W3CDTF">2021-06-25T13:56:35Z</dcterms:modified>
</cp:coreProperties>
</file>