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3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Open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DA32179-F8CA-428F-B3A1-9CEFE315C941}">
  <a:tblStyle styleId="{6DA32179-F8CA-428F-B3A1-9CEFE315C94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OpenSans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penSans-regular.fntdata"/><Relationship Id="rId8" Type="http://schemas.openxmlformats.org/officeDocument/2006/relationships/font" Target="fonts/Ope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be11c2b73_0_6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be11c2b73_0_6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captures a number of different components that will impact your ability to create and bring a product to market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6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8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7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[DO NOT USE] - Guidelines Slides" type="secHead">
  <p:cSld name="SECTION_HEADER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ETA ONLY: Quizzes (Checkbox, Task)">
  <p:cSld name="BIG_NUMBER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524021" y="1333525"/>
            <a:ext cx="3495000" cy="33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2" name="Google Shape;52;p11"/>
          <p:cNvSpPr txBox="1"/>
          <p:nvPr>
            <p:ph idx="2" type="body"/>
          </p:nvPr>
        </p:nvSpPr>
        <p:spPr>
          <a:xfrm>
            <a:off x="5030250" y="1333525"/>
            <a:ext cx="3442200" cy="33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3" name="Google Shape;53;p11"/>
          <p:cNvSpPr txBox="1"/>
          <p:nvPr>
            <p:ph type="title"/>
          </p:nvPr>
        </p:nvSpPr>
        <p:spPr>
          <a:xfrm>
            <a:off x="506171" y="473950"/>
            <a:ext cx="35307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s or icons 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6" name="Google Shape;56;p12"/>
          <p:cNvSpPr txBox="1"/>
          <p:nvPr>
            <p:ph type="title"/>
          </p:nvPr>
        </p:nvSpPr>
        <p:spPr>
          <a:xfrm>
            <a:off x="605400" y="473950"/>
            <a:ext cx="7933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  <p:pic>
        <p:nvPicPr>
          <p:cNvPr id="57" name="Google Shape;57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27337" y="1565950"/>
            <a:ext cx="2889325" cy="2621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s or icons (with text)">
  <p:cSld name="BLANK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0" name="Google Shape;60;p13"/>
          <p:cNvSpPr txBox="1"/>
          <p:nvPr>
            <p:ph type="title"/>
          </p:nvPr>
        </p:nvSpPr>
        <p:spPr>
          <a:xfrm>
            <a:off x="605400" y="473950"/>
            <a:ext cx="7933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  <p:sp>
        <p:nvSpPr>
          <p:cNvPr id="61" name="Google Shape;61;p13"/>
          <p:cNvSpPr txBox="1"/>
          <p:nvPr>
            <p:ph idx="1" type="body"/>
          </p:nvPr>
        </p:nvSpPr>
        <p:spPr>
          <a:xfrm>
            <a:off x="4876950" y="1337500"/>
            <a:ext cx="3661500" cy="332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9125" y="1643725"/>
            <a:ext cx="2612800" cy="2373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ard - Intro only">
  <p:cSld name="TITLE_AND_TWO_COLUMNS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2086350" y="1969875"/>
            <a:ext cx="48867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400"/>
              <a:buFont typeface="Open Sans"/>
              <a:buNone/>
              <a:defRPr b="1" sz="2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6" name="Google Shape;66;p14"/>
          <p:cNvSpPr txBox="1"/>
          <p:nvPr>
            <p:ph idx="1" type="subTitle"/>
          </p:nvPr>
        </p:nvSpPr>
        <p:spPr>
          <a:xfrm>
            <a:off x="2086350" y="2605525"/>
            <a:ext cx="4886700" cy="47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9pPr>
          </a:lstStyle>
          <a:p/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 amt="36000"/>
          </a:blip>
          <a:stretch>
            <a:fillRect/>
          </a:stretch>
        </p:blipFill>
        <p:spPr>
          <a:xfrm>
            <a:off x="2851425" y="3996227"/>
            <a:ext cx="3115075" cy="553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Card - intro only">
  <p:cSld name="TITLE_AND_TWO_COLUMNS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605400" y="679125"/>
            <a:ext cx="7867200" cy="38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Card - intro only 1">
  <p:cSld name="TITLE_AND_TWO_COLUMNS_1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5400" y="1432275"/>
            <a:ext cx="7867200" cy="31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74" name="Google Shape;74;p16"/>
          <p:cNvSpPr txBox="1"/>
          <p:nvPr>
            <p:ph type="title"/>
          </p:nvPr>
        </p:nvSpPr>
        <p:spPr>
          <a:xfrm>
            <a:off x="605400" y="473950"/>
            <a:ext cx="7933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ard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2086350" y="2198475"/>
            <a:ext cx="48867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400"/>
              <a:buFont typeface="Open Sans"/>
              <a:buNone/>
              <a:defRPr b="1" sz="2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2086350" y="2834125"/>
            <a:ext cx="4886700" cy="47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800"/>
              <a:buNone/>
              <a:defRPr sz="2800">
                <a:solidFill>
                  <a:srgbClr val="2E3D49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Box (small)" type="titleOnly">
  <p:cSld name="TITLE_ONL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048800" y="1129475"/>
            <a:ext cx="70464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1066775" y="1962650"/>
            <a:ext cx="7046400" cy="191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Box (large)">
  <p:cSld name="ONE_COLUM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05400" y="1787750"/>
            <a:ext cx="7867200" cy="287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2" type="subTitle"/>
          </p:nvPr>
        </p:nvSpPr>
        <p:spPr>
          <a:xfrm>
            <a:off x="605400" y="1180500"/>
            <a:ext cx="7933200" cy="47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type="title"/>
          </p:nvPr>
        </p:nvSpPr>
        <p:spPr>
          <a:xfrm>
            <a:off x="605400" y="473950"/>
            <a:ext cx="7933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ist (10 items, 1 box)">
  <p:cSld name="ONE_COLUMN_TEXT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604750" y="1337500"/>
            <a:ext cx="3595500" cy="332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28" name="Google Shape;28;p6"/>
          <p:cNvSpPr txBox="1"/>
          <p:nvPr>
            <p:ph idx="2" type="body"/>
          </p:nvPr>
        </p:nvSpPr>
        <p:spPr>
          <a:xfrm>
            <a:off x="4943100" y="1337500"/>
            <a:ext cx="3595500" cy="332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29" name="Google Shape;29;p6"/>
          <p:cNvSpPr txBox="1"/>
          <p:nvPr>
            <p:ph type="title"/>
          </p:nvPr>
        </p:nvSpPr>
        <p:spPr>
          <a:xfrm>
            <a:off x="605400" y="473950"/>
            <a:ext cx="7933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ist (10 items, 2 boxes)">
  <p:cSld name="BIG_NUMBER_1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558975" y="1333525"/>
            <a:ext cx="3442200" cy="33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33" name="Google Shape;33;p7"/>
          <p:cNvSpPr txBox="1"/>
          <p:nvPr>
            <p:ph idx="2" type="body"/>
          </p:nvPr>
        </p:nvSpPr>
        <p:spPr>
          <a:xfrm>
            <a:off x="5030250" y="1333525"/>
            <a:ext cx="3442200" cy="33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605400" y="473950"/>
            <a:ext cx="2509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o">
  <p:cSld name="BIG_NUMBER_1_1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idx="1" type="body"/>
          </p:nvPr>
        </p:nvSpPr>
        <p:spPr>
          <a:xfrm>
            <a:off x="558975" y="1333525"/>
            <a:ext cx="3442200" cy="33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type="title"/>
          </p:nvPr>
        </p:nvSpPr>
        <p:spPr>
          <a:xfrm>
            <a:off x="605400" y="473950"/>
            <a:ext cx="2509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  <p:sp>
        <p:nvSpPr>
          <p:cNvPr id="38" name="Google Shape;38;p8"/>
          <p:cNvSpPr/>
          <p:nvPr/>
        </p:nvSpPr>
        <p:spPr>
          <a:xfrm>
            <a:off x="4555550" y="0"/>
            <a:ext cx="4588500" cy="51435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ist (up to 6 items, 1 box)">
  <p:cSld name="MAIN_POI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1" name="Google Shape;41;p9"/>
          <p:cNvSpPr txBox="1"/>
          <p:nvPr>
            <p:ph idx="1" type="body"/>
          </p:nvPr>
        </p:nvSpPr>
        <p:spPr>
          <a:xfrm>
            <a:off x="3266500" y="701850"/>
            <a:ext cx="5205900" cy="396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32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type="title"/>
          </p:nvPr>
        </p:nvSpPr>
        <p:spPr>
          <a:xfrm>
            <a:off x="605400" y="473950"/>
            <a:ext cx="2509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2" type="subTitle"/>
          </p:nvPr>
        </p:nvSpPr>
        <p:spPr>
          <a:xfrm>
            <a:off x="605400" y="1180500"/>
            <a:ext cx="2509200" cy="47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800"/>
              <a:buFont typeface="Open Sans"/>
              <a:buNone/>
              <a:defRPr sz="18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ETA ONLY: Quizzes (Radio Box)">
  <p:cSld name="BIG_NUMB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5030250" y="1333525"/>
            <a:ext cx="3442200" cy="33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47" name="Google Shape;47;p10"/>
          <p:cNvSpPr txBox="1"/>
          <p:nvPr>
            <p:ph type="title"/>
          </p:nvPr>
        </p:nvSpPr>
        <p:spPr>
          <a:xfrm>
            <a:off x="506350" y="473950"/>
            <a:ext cx="3541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None/>
              <a:defRPr>
                <a:solidFill>
                  <a:srgbClr val="2E3D49"/>
                </a:solidFill>
              </a:defRPr>
            </a:lvl9pPr>
          </a:lstStyle>
          <a:p/>
        </p:txBody>
      </p:sp>
      <p:sp>
        <p:nvSpPr>
          <p:cNvPr id="48" name="Google Shape;48;p10"/>
          <p:cNvSpPr txBox="1"/>
          <p:nvPr>
            <p:ph idx="2" type="body"/>
          </p:nvPr>
        </p:nvSpPr>
        <p:spPr>
          <a:xfrm>
            <a:off x="529450" y="1333525"/>
            <a:ext cx="3495000" cy="33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 sz="14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4600" y="525150"/>
            <a:ext cx="7938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2000"/>
              <a:buFont typeface="Open Sans"/>
              <a:buNone/>
              <a:defRPr b="1" sz="2000"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b="1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b="1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b="1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b="1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b="1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b="1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b="1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b="1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91500" y="1293900"/>
            <a:ext cx="7971900" cy="327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●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E3D49"/>
              </a:buClr>
              <a:buSzPts val="1400"/>
              <a:buFont typeface="Open Sans"/>
              <a:buChar char="○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rgbClr val="2E3D49"/>
              </a:buClr>
              <a:buSzPts val="1400"/>
              <a:buFont typeface="Open Sans"/>
              <a:buChar char="■"/>
              <a:defRPr>
                <a:solidFill>
                  <a:srgbClr val="2E3D4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Google Shape;79;p17"/>
          <p:cNvGraphicFramePr/>
          <p:nvPr/>
        </p:nvGraphicFramePr>
        <p:xfrm>
          <a:off x="952500" y="1199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{6DA32179-F8CA-428F-B3A1-9CEFE315C941}</a:tableStyleId>
              </a:tblPr>
              <a:tblGrid>
                <a:gridCol w="1344975"/>
                <a:gridCol w="1453775"/>
                <a:gridCol w="820750"/>
                <a:gridCol w="791050"/>
                <a:gridCol w="1453800"/>
                <a:gridCol w="1374650"/>
              </a:tblGrid>
              <a:tr h="1108025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Key Partners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Key Activities</a:t>
                      </a:r>
                      <a:endParaRPr/>
                    </a:p>
                  </a:txBody>
                  <a:tcPr marT="91425" marB="91425" marR="91425" marL="91425"/>
                </a:tc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Value Proposition</a:t>
                      </a:r>
                      <a:endParaRPr/>
                    </a:p>
                  </a:txBody>
                  <a:tcPr marT="91425" marB="91425" marR="91425" marL="91425"/>
                </a:tc>
                <a:tc rowSpan="2"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Customer Relationships</a:t>
                      </a:r>
                      <a:endParaRPr/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Customer Segments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11080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Key Resources</a:t>
                      </a:r>
                      <a:endParaRPr/>
                    </a:p>
                  </a:txBody>
                  <a:tcPr marT="91425" marB="91425" marR="91425" marL="91425"/>
                </a:tc>
                <a:tc gridSpan="2" vMerge="1"/>
                <a:tc hMerge="1"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Channels</a:t>
                      </a:r>
                      <a:endParaRPr/>
                    </a:p>
                  </a:txBody>
                  <a:tcPr marT="91425" marB="91425" marR="91425" marL="91425"/>
                </a:tc>
                <a:tc vMerge="1"/>
              </a:tr>
              <a:tr h="1108025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Cost Structure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Revenue Streams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</a:tbl>
          </a:graphicData>
        </a:graphic>
      </p:graphicFrame>
      <p:sp>
        <p:nvSpPr>
          <p:cNvPr id="80" name="Google Shape;80;p17"/>
          <p:cNvSpPr txBox="1"/>
          <p:nvPr>
            <p:ph type="title"/>
          </p:nvPr>
        </p:nvSpPr>
        <p:spPr>
          <a:xfrm>
            <a:off x="605400" y="473950"/>
            <a:ext cx="79332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Business Model Canvas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