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8" r:id="rId4"/>
    <p:sldMasterId id="2147483650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y="6858000" cx="12192000"/>
  <p:notesSz cx="6858000" cy="9144000"/>
  <p:embeddedFontLst>
    <p:embeddedFont>
      <p:font typeface="Gill Sans"/>
      <p:regular r:id="rId15"/>
      <p:bold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7" roundtripDataSignature="AMtx7mjQq8p6zfbKeo7cdLMycJL02Fjf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A3C0395A-9842-42C8-B4D9-9EC4036B6AB2}">
  <a:tblStyle styleId="{A3C0395A-9842-42C8-B4D9-9EC4036B6AB2}" styleName="Table_0">
    <a:wholeTbl>
      <a:tcTxStyle b="off" i="off">
        <a:font>
          <a:latin typeface="Gill Sans MT"/>
          <a:ea typeface="Gill Sans MT"/>
          <a:cs typeface="Gill Sans MT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F0F7"/>
          </a:solidFill>
        </a:fill>
      </a:tcStyle>
    </a:wholeTbl>
    <a:band1H>
      <a:tcTxStyle/>
      <a:tcStyle>
        <a:fill>
          <a:solidFill>
            <a:srgbClr val="CDDFEF"/>
          </a:solidFill>
        </a:fill>
      </a:tcStyle>
    </a:band1H>
    <a:band2H>
      <a:tcTxStyle/>
    </a:band2H>
    <a:band1V>
      <a:tcTxStyle/>
      <a:tcStyle>
        <a:fill>
          <a:solidFill>
            <a:srgbClr val="CDDFEF"/>
          </a:solidFill>
        </a:fill>
      </a:tcStyle>
    </a:band1V>
    <a:band2V>
      <a:tcTxStyle/>
    </a:band2V>
    <a:la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Gill Sans MT"/>
          <a:ea typeface="Gill Sans MT"/>
          <a:cs typeface="Gill Sans MT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font" Target="fonts/GillSans-regular.fntdata"/><Relationship Id="rId14" Type="http://schemas.openxmlformats.org/officeDocument/2006/relationships/slide" Target="slides/slide8.xml"/><Relationship Id="rId17" Type="http://customschemas.google.com/relationships/presentationmetadata" Target="metadata"/><Relationship Id="rId16" Type="http://schemas.openxmlformats.org/officeDocument/2006/relationships/font" Target="fonts/GillSans-bold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/>
          <p:nvPr>
            <p:ph type="title"/>
          </p:nvPr>
        </p:nvSpPr>
        <p:spPr>
          <a:xfrm>
            <a:off x="581192" y="702156"/>
            <a:ext cx="11029616" cy="1188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2"/>
          <p:cNvSpPr txBox="1"/>
          <p:nvPr>
            <p:ph idx="1" type="body"/>
          </p:nvPr>
        </p:nvSpPr>
        <p:spPr>
          <a:xfrm>
            <a:off x="581192" y="2340864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0"/>
          <p:cNvSpPr/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20"/>
          <p:cNvSpPr txBox="1"/>
          <p:nvPr>
            <p:ph type="title"/>
          </p:nvPr>
        </p:nvSpPr>
        <p:spPr>
          <a:xfrm>
            <a:off x="767857" y="933450"/>
            <a:ext cx="3031852" cy="172241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Gill Sans"/>
              <a:buNone/>
              <a:defRPr b="0" sz="2400"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0"/>
          <p:cNvSpPr txBox="1"/>
          <p:nvPr>
            <p:ph idx="1" type="body"/>
          </p:nvPr>
        </p:nvSpPr>
        <p:spPr>
          <a:xfrm>
            <a:off x="4900928" y="1179829"/>
            <a:ext cx="6650991" cy="46582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4544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40"/>
              <a:buChar char="◼"/>
              <a:defRPr sz="2000">
                <a:solidFill>
                  <a:schemeClr val="dk2"/>
                </a:solidFill>
              </a:defRPr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 sz="1800">
                <a:solidFill>
                  <a:schemeClr val="dk2"/>
                </a:solidFill>
              </a:defRPr>
            </a:lvl2pPr>
            <a:lvl3pPr indent="-322072" lvl="2" marL="13716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 sz="1600">
                <a:solidFill>
                  <a:schemeClr val="dk2"/>
                </a:solidFill>
              </a:defRPr>
            </a:lvl3pPr>
            <a:lvl4pPr indent="-310388" lvl="3" marL="18288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4pPr>
            <a:lvl5pPr indent="-310388" lvl="4" marL="22860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5pPr>
            <a:lvl6pPr indent="-310388" lvl="5" marL="27432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6pPr>
            <a:lvl7pPr indent="-310388" lvl="6" marL="32004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7pPr>
            <a:lvl8pPr indent="-310388" lvl="7" marL="3657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8pPr>
            <a:lvl9pPr indent="-310388" lvl="8" marL="4114800" algn="l">
              <a:spcBef>
                <a:spcPts val="600"/>
              </a:spcBef>
              <a:spcAft>
                <a:spcPts val="600"/>
              </a:spcAft>
              <a:buSzPts val="1288"/>
              <a:buChar char="◼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5" name="Google Shape;85;p20"/>
          <p:cNvSpPr txBox="1"/>
          <p:nvPr>
            <p:ph idx="2" type="body"/>
          </p:nvPr>
        </p:nvSpPr>
        <p:spPr>
          <a:xfrm>
            <a:off x="767857" y="2836654"/>
            <a:ext cx="3031852" cy="30013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FFFFF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012"/>
              <a:buNone/>
              <a:defRPr sz="11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86" name="Google Shape;86;p20"/>
          <p:cNvSpPr txBox="1"/>
          <p:nvPr>
            <p:ph idx="10" type="dt"/>
          </p:nvPr>
        </p:nvSpPr>
        <p:spPr>
          <a:xfrm>
            <a:off x="7605951" y="6456916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0"/>
          <p:cNvSpPr txBox="1"/>
          <p:nvPr>
            <p:ph idx="11" type="ftr"/>
          </p:nvPr>
        </p:nvSpPr>
        <p:spPr>
          <a:xfrm>
            <a:off x="581192" y="6452590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20"/>
          <p:cNvSpPr txBox="1"/>
          <p:nvPr>
            <p:ph idx="12" type="sldNum"/>
          </p:nvPr>
        </p:nvSpPr>
        <p:spPr>
          <a:xfrm>
            <a:off x="10558300" y="6456916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1"/>
          <p:cNvSpPr txBox="1"/>
          <p:nvPr>
            <p:ph type="title"/>
          </p:nvPr>
        </p:nvSpPr>
        <p:spPr>
          <a:xfrm>
            <a:off x="581192" y="70215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21"/>
          <p:cNvSpPr txBox="1"/>
          <p:nvPr>
            <p:ph idx="1" type="body"/>
          </p:nvPr>
        </p:nvSpPr>
        <p:spPr>
          <a:xfrm rot="5400000">
            <a:off x="4269976" y="-1352783"/>
            <a:ext cx="3652047" cy="11029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22072" lvl="1" marL="914400" algn="l">
              <a:spcBef>
                <a:spcPts val="600"/>
              </a:spcBef>
              <a:spcAft>
                <a:spcPts val="0"/>
              </a:spcAft>
              <a:buSzPts val="1472"/>
              <a:buChar char="◼"/>
              <a:defRPr/>
            </a:lvl2pPr>
            <a:lvl3pPr indent="-310388" lvl="2" marL="1371600" algn="l">
              <a:spcBef>
                <a:spcPts val="600"/>
              </a:spcBef>
              <a:spcAft>
                <a:spcPts val="0"/>
              </a:spcAft>
              <a:buSzPts val="1288"/>
              <a:buChar char="◼"/>
              <a:defRPr/>
            </a:lvl3pPr>
            <a:lvl4pPr indent="-298703" lvl="3" marL="18288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4pPr>
            <a:lvl5pPr indent="-298704" lvl="4" marL="2286000" algn="l">
              <a:spcBef>
                <a:spcPts val="600"/>
              </a:spcBef>
              <a:spcAft>
                <a:spcPts val="0"/>
              </a:spcAft>
              <a:buSzPts val="1104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92" name="Google Shape;92;p21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21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1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showMasterSp="0" type="vertTitleAndTx">
  <p:cSld name="VERTICAL_TITLE_AND_VERTICAL_TEXT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2"/>
          <p:cNvSpPr/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2"/>
          <p:cNvSpPr txBox="1"/>
          <p:nvPr>
            <p:ph type="title"/>
          </p:nvPr>
        </p:nvSpPr>
        <p:spPr>
          <a:xfrm rot="5400000">
            <a:off x="7362637" y="1705163"/>
            <a:ext cx="4807326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Gill Sans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2"/>
          <p:cNvSpPr txBox="1"/>
          <p:nvPr>
            <p:ph idx="1" type="body"/>
          </p:nvPr>
        </p:nvSpPr>
        <p:spPr>
          <a:xfrm rot="5400000">
            <a:off x="1952072" y="-313549"/>
            <a:ext cx="4807326" cy="7161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99" name="Google Shape;99;p22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22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2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2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22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581193" y="4693389"/>
            <a:ext cx="11029616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Gill Sans"/>
              <a:buNone/>
              <a:defRPr b="0" sz="2400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/>
          <p:nvPr>
            <p:ph idx="2" type="pic"/>
          </p:nvPr>
        </p:nvSpPr>
        <p:spPr>
          <a:xfrm>
            <a:off x="447817" y="641350"/>
            <a:ext cx="11290859" cy="3651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472"/>
              <a:buFont typeface="Noto Sans Symbols"/>
              <a:buNone/>
              <a:defRPr b="0" i="0" sz="16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32" name="Google Shape;32;p13"/>
          <p:cNvSpPr txBox="1"/>
          <p:nvPr>
            <p:ph idx="1" type="body"/>
          </p:nvPr>
        </p:nvSpPr>
        <p:spPr>
          <a:xfrm>
            <a:off x="581192" y="5260127"/>
            <a:ext cx="11029617" cy="9981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/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104"/>
              <a:buNone/>
              <a:defRPr sz="12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920"/>
              <a:buNone/>
              <a:defRPr sz="10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828"/>
              <a:buNone/>
              <a:defRPr sz="9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828"/>
              <a:buNone/>
              <a:defRPr sz="900"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14"/>
          <p:cNvSpPr txBox="1"/>
          <p:nvPr>
            <p:ph type="ctrTitle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Gill Sans"/>
              <a:buNone/>
              <a:defRPr sz="3600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" type="subTitle"/>
          </p:nvPr>
        </p:nvSpPr>
        <p:spPr>
          <a:xfrm>
            <a:off x="581194" y="2495445"/>
            <a:ext cx="10993546" cy="590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472"/>
              <a:buNone/>
              <a:defRPr sz="1600" cap="none">
                <a:solidFill>
                  <a:schemeClr val="accent1"/>
                </a:solidFill>
              </a:defRPr>
            </a:lvl1pPr>
            <a:lvl2pPr lvl="1" algn="ctr">
              <a:spcBef>
                <a:spcPts val="600"/>
              </a:spcBef>
              <a:spcAft>
                <a:spcPts val="0"/>
              </a:spcAft>
              <a:buSzPts val="1472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600"/>
              </a:spcBef>
              <a:spcAft>
                <a:spcPts val="0"/>
              </a:spcAft>
              <a:buSzPts val="1288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600"/>
              </a:spcBef>
              <a:spcAft>
                <a:spcPts val="0"/>
              </a:spcAft>
              <a:buSzPts val="1104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600"/>
              </a:spcBef>
              <a:spcAft>
                <a:spcPts val="600"/>
              </a:spcAft>
              <a:buSzPts val="1104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14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4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1"/>
          <p:cNvSpPr txBox="1"/>
          <p:nvPr>
            <p:ph type="title"/>
          </p:nvPr>
        </p:nvSpPr>
        <p:spPr>
          <a:xfrm>
            <a:off x="581192" y="702156"/>
            <a:ext cx="11029616" cy="1188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" type="body"/>
          </p:nvPr>
        </p:nvSpPr>
        <p:spPr>
          <a:xfrm>
            <a:off x="581192" y="2340864"/>
            <a:ext cx="11029615" cy="36344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46" name="Google Shape;46;p11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/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15"/>
          <p:cNvSpPr txBox="1"/>
          <p:nvPr>
            <p:ph type="title"/>
          </p:nvPr>
        </p:nvSpPr>
        <p:spPr>
          <a:xfrm>
            <a:off x="581193" y="2393950"/>
            <a:ext cx="11029615" cy="21474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3600"/>
              <a:buFont typeface="Gill Sans"/>
              <a:buNone/>
              <a:defRPr b="0" sz="3600" cap="none">
                <a:solidFill>
                  <a:srgbClr val="3F3F3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5"/>
          <p:cNvSpPr txBox="1"/>
          <p:nvPr>
            <p:ph idx="1" type="body"/>
          </p:nvPr>
        </p:nvSpPr>
        <p:spPr>
          <a:xfrm>
            <a:off x="581192" y="4541417"/>
            <a:ext cx="11029615" cy="6005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None/>
              <a:defRPr sz="1800" cap="none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656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472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288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53" name="Google Shape;53;p15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5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5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6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6"/>
          <p:cNvSpPr txBox="1"/>
          <p:nvPr>
            <p:ph idx="1" type="body"/>
          </p:nvPr>
        </p:nvSpPr>
        <p:spPr>
          <a:xfrm>
            <a:off x="581193" y="2228003"/>
            <a:ext cx="5194767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59" name="Google Shape;59;p16"/>
          <p:cNvSpPr txBox="1"/>
          <p:nvPr>
            <p:ph idx="2" type="body"/>
          </p:nvPr>
        </p:nvSpPr>
        <p:spPr>
          <a:xfrm>
            <a:off x="6416039" y="2228003"/>
            <a:ext cx="5194769" cy="3633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60" name="Google Shape;60;p16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6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>
  <p:cSld name="Compariso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581193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" type="body"/>
          </p:nvPr>
        </p:nvSpPr>
        <p:spPr>
          <a:xfrm>
            <a:off x="581191" y="2250891"/>
            <a:ext cx="5194769" cy="557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40"/>
              <a:buNone/>
              <a:defRPr b="0" sz="20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66" name="Google Shape;66;p17"/>
          <p:cNvSpPr txBox="1"/>
          <p:nvPr>
            <p:ph idx="2" type="body"/>
          </p:nvPr>
        </p:nvSpPr>
        <p:spPr>
          <a:xfrm>
            <a:off x="581194" y="2926052"/>
            <a:ext cx="5194766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3" type="body"/>
          </p:nvPr>
        </p:nvSpPr>
        <p:spPr>
          <a:xfrm>
            <a:off x="6416039" y="2250892"/>
            <a:ext cx="5194770" cy="5533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840"/>
              <a:buFont typeface="Noto Sans Symbols"/>
              <a:buNone/>
              <a:defRPr b="0" sz="20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600"/>
              </a:spcBef>
              <a:spcAft>
                <a:spcPts val="0"/>
              </a:spcAft>
              <a:buSzPts val="1840"/>
              <a:buNone/>
              <a:defRPr b="1" sz="2000"/>
            </a:lvl2pPr>
            <a:lvl3pPr indent="-228600" lvl="2" marL="1371600" algn="l">
              <a:spcBef>
                <a:spcPts val="600"/>
              </a:spcBef>
              <a:spcAft>
                <a:spcPts val="0"/>
              </a:spcAft>
              <a:buSzPts val="1656"/>
              <a:buNone/>
              <a:defRPr b="1" sz="1800"/>
            </a:lvl3pPr>
            <a:lvl4pPr indent="-228600" lvl="3" marL="18288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4pPr>
            <a:lvl5pPr indent="-228600" lvl="4" marL="22860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5pPr>
            <a:lvl6pPr indent="-228600" lvl="5" marL="27432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6pPr>
            <a:lvl7pPr indent="-228600" lvl="6" marL="32004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7pPr>
            <a:lvl8pPr indent="-228600" lvl="7" marL="3657600" algn="l">
              <a:spcBef>
                <a:spcPts val="600"/>
              </a:spcBef>
              <a:spcAft>
                <a:spcPts val="0"/>
              </a:spcAft>
              <a:buSzPts val="1472"/>
              <a:buNone/>
              <a:defRPr b="1" sz="1600"/>
            </a:lvl8pPr>
            <a:lvl9pPr indent="-228600" lvl="8" marL="4114800" algn="l">
              <a:spcBef>
                <a:spcPts val="600"/>
              </a:spcBef>
              <a:spcAft>
                <a:spcPts val="600"/>
              </a:spcAft>
              <a:buSzPts val="1472"/>
              <a:buNone/>
              <a:defRPr b="1" sz="1600"/>
            </a:lvl9pPr>
          </a:lstStyle>
          <a:p/>
        </p:txBody>
      </p:sp>
      <p:sp>
        <p:nvSpPr>
          <p:cNvPr id="68" name="Google Shape;68;p17"/>
          <p:cNvSpPr txBox="1"/>
          <p:nvPr>
            <p:ph idx="4" type="body"/>
          </p:nvPr>
        </p:nvSpPr>
        <p:spPr>
          <a:xfrm>
            <a:off x="6416037" y="2926052"/>
            <a:ext cx="5194771" cy="2934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33756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656"/>
              <a:buChar char="◼"/>
              <a:defRPr/>
            </a:lvl1pPr>
            <a:lvl2pPr indent="-333756" lvl="1" marL="914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2pPr>
            <a:lvl3pPr indent="-333756" lvl="2" marL="1371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3pPr>
            <a:lvl4pPr indent="-333756" lvl="3" marL="18288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4pPr>
            <a:lvl5pPr indent="-333756" lvl="4" marL="22860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5pPr>
            <a:lvl6pPr indent="-333756" lvl="5" marL="27432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6pPr>
            <a:lvl7pPr indent="-333756" lvl="6" marL="32004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7pPr>
            <a:lvl8pPr indent="-333756" lvl="7" marL="3657600" algn="l">
              <a:spcBef>
                <a:spcPts val="600"/>
              </a:spcBef>
              <a:spcAft>
                <a:spcPts val="0"/>
              </a:spcAft>
              <a:buSzPts val="1656"/>
              <a:buChar char="◼"/>
              <a:defRPr/>
            </a:lvl8pPr>
            <a:lvl9pPr indent="-333756" lvl="8" marL="4114800" algn="l">
              <a:spcBef>
                <a:spcPts val="600"/>
              </a:spcBef>
              <a:spcAft>
                <a:spcPts val="600"/>
              </a:spcAft>
              <a:buSzPts val="1656"/>
              <a:buChar char="◼"/>
              <a:defRPr/>
            </a:lvl9pPr>
          </a:lstStyle>
          <a:p/>
        </p:txBody>
      </p:sp>
      <p:sp>
        <p:nvSpPr>
          <p:cNvPr id="69" name="Google Shape;69;p17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8"/>
          <p:cNvSpPr txBox="1"/>
          <p:nvPr>
            <p:ph type="title"/>
          </p:nvPr>
        </p:nvSpPr>
        <p:spPr>
          <a:xfrm>
            <a:off x="575894" y="729658"/>
            <a:ext cx="11029616" cy="988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8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8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9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9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9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3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10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FEFE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lt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FEFEFE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0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10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9"/>
          <p:cNvSpPr txBox="1"/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Gill Sans"/>
              <a:buNone/>
              <a:defRPr b="0" i="0" sz="28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22" name="Google Shape;22;p9"/>
          <p:cNvSpPr txBox="1"/>
          <p:nvPr>
            <p:ph idx="1" type="body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333756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656"/>
              <a:buFont typeface="Noto Sans Symbols"/>
              <a:buChar char="◼"/>
              <a:defRPr b="0" i="0" sz="18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-322072" lvl="1" marL="9144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Char char="◼"/>
              <a:defRPr b="0" i="0" sz="16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-310388" lvl="2" marL="13716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288"/>
              <a:buFont typeface="Noto Sans Symbols"/>
              <a:buChar char="◼"/>
              <a:defRPr b="0" i="0" sz="14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-298703" lvl="3" marL="18288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-298704" lvl="4" marL="2286000" marR="0" rtl="0" algn="l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-298704" lvl="5" marL="27432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-298704" lvl="6" marL="32004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-298703" lvl="7" marL="3657600" marR="0" rtl="0" algn="l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-298703" lvl="8" marL="4114800" marR="0" rtl="0" algn="l"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ts val="1104"/>
              <a:buFont typeface="Noto Sans Symbols"/>
              <a:buChar char="◼"/>
              <a:defRPr b="0" i="0" sz="1200" u="none" cap="none" strike="noStrik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3" name="Google Shape;23;p9"/>
          <p:cNvSpPr txBox="1"/>
          <p:nvPr>
            <p:ph idx="10" type="dt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4" name="Google Shape;24;p9"/>
          <p:cNvSpPr txBox="1"/>
          <p:nvPr>
            <p:ph idx="11" type="ftr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6" name="Google Shape;26;p9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9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dk2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C474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14" name="Google Shape;114;p1"/>
          <p:cNvSpPr txBox="1"/>
          <p:nvPr>
            <p:ph type="title"/>
          </p:nvPr>
        </p:nvSpPr>
        <p:spPr>
          <a:xfrm>
            <a:off x="783771" y="1066800"/>
            <a:ext cx="572776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600"/>
              <a:buFont typeface="Gill Sans"/>
              <a:buNone/>
            </a:pPr>
            <a:r>
              <a:rPr b="0" lang="en-US" sz="6600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rPr>
              <a:t>FINAL PROJECT TEMPLATE</a:t>
            </a:r>
            <a:endParaRPr/>
          </a:p>
        </p:txBody>
      </p:sp>
      <p:sp>
        <p:nvSpPr>
          <p:cNvPr id="115" name="Google Shape;115;p1"/>
          <p:cNvSpPr/>
          <p:nvPr/>
        </p:nvSpPr>
        <p:spPr>
          <a:xfrm rot="-5400000">
            <a:off x="5171433" y="3396996"/>
            <a:ext cx="3703320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24" name="Google Shape;124;p2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"/>
          <p:cNvSpPr/>
          <p:nvPr/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"/>
          <p:cNvSpPr txBox="1"/>
          <p:nvPr>
            <p:ph type="title"/>
          </p:nvPr>
        </p:nvSpPr>
        <p:spPr>
          <a:xfrm>
            <a:off x="771148" y="1037967"/>
            <a:ext cx="3054091" cy="47091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EFF"/>
              </a:buClr>
              <a:buSzPts val="2800"/>
              <a:buFont typeface="Gill Sans"/>
              <a:buNone/>
            </a:pPr>
            <a:r>
              <a:rPr b="0" lang="en-US" sz="2800" cap="none">
                <a:solidFill>
                  <a:srgbClr val="FFFEFF"/>
                </a:solidFill>
                <a:latin typeface="Gill Sans"/>
                <a:ea typeface="Gill Sans"/>
                <a:cs typeface="Gill Sans"/>
                <a:sym typeface="Gill Sans"/>
              </a:rPr>
              <a:t>THREAT SUMMARY</a:t>
            </a:r>
            <a:endParaRPr/>
          </a:p>
        </p:txBody>
      </p:sp>
      <p:sp>
        <p:nvSpPr>
          <p:cNvPr id="129" name="Google Shape;129;p2"/>
          <p:cNvSpPr txBox="1"/>
          <p:nvPr>
            <p:ph idx="1" type="body"/>
          </p:nvPr>
        </p:nvSpPr>
        <p:spPr>
          <a:xfrm>
            <a:off x="4534935" y="1037968"/>
            <a:ext cx="6725899" cy="48208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Summary of Situation:  </a:t>
            </a:r>
            <a:r>
              <a:rPr lang="en-US"/>
              <a:t>(Summarize the current threat situation)</a:t>
            </a:r>
            <a:endParaRPr/>
          </a:p>
          <a:p>
            <a:pPr indent="-93472" lvl="0" marL="0" rtl="0" algn="l">
              <a:spcBef>
                <a:spcPts val="920"/>
              </a:spcBef>
              <a:spcAft>
                <a:spcPts val="0"/>
              </a:spcAft>
              <a:buSzPts val="1472"/>
              <a:buChar char="◼"/>
            </a:pPr>
            <a:r>
              <a:rPr b="1" lang="en-US"/>
              <a:t>Asset</a:t>
            </a:r>
            <a:r>
              <a:rPr b="1" lang="en-US"/>
              <a:t>: </a:t>
            </a:r>
            <a:r>
              <a:rPr lang="en-US"/>
              <a:t>(What assets are being targeted?)</a:t>
            </a:r>
            <a:endParaRPr b="1"/>
          </a:p>
          <a:p>
            <a:pPr indent="-93472" lvl="0" marL="0" rtl="0" algn="l">
              <a:spcBef>
                <a:spcPts val="920"/>
              </a:spcBef>
              <a:spcAft>
                <a:spcPts val="0"/>
              </a:spcAft>
              <a:buSzPts val="1472"/>
              <a:buChar char="◼"/>
            </a:pPr>
            <a:r>
              <a:rPr b="1" lang="en-US"/>
              <a:t>Impact: </a:t>
            </a:r>
            <a:r>
              <a:rPr lang="en-US"/>
              <a:t>(What part of the CIA triad is being impacted?)</a:t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Threat Actor: </a:t>
            </a:r>
            <a:r>
              <a:rPr lang="en-US"/>
              <a:t>(Identify potential threat actors)</a:t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Threat Actor Motivation: </a:t>
            </a:r>
            <a:r>
              <a:rPr lang="en-US"/>
              <a:t>(Share potential motivations behind the attacks)</a:t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Char char="◼"/>
            </a:pPr>
            <a:r>
              <a:rPr b="1" lang="en-US"/>
              <a:t>Common Threat Actor Techniques: </a:t>
            </a:r>
            <a:r>
              <a:rPr lang="en-US"/>
              <a:t>(Share attack methods commonly used by the threat actor)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3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3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38" name="Google Shape;138;p3"/>
          <p:cNvSpPr txBox="1"/>
          <p:nvPr>
            <p:ph type="title"/>
          </p:nvPr>
        </p:nvSpPr>
        <p:spPr>
          <a:xfrm>
            <a:off x="581193" y="702156"/>
            <a:ext cx="4076153" cy="51566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ill Sans"/>
              <a:buNone/>
            </a:pPr>
            <a:r>
              <a:rPr b="0" lang="en-US" sz="2800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VULNERABILITY SCANNING TARGETS</a:t>
            </a:r>
            <a:endParaRPr/>
          </a:p>
        </p:txBody>
      </p:sp>
      <p:sp>
        <p:nvSpPr>
          <p:cNvPr id="139" name="Google Shape;139;p3"/>
          <p:cNvSpPr/>
          <p:nvPr/>
        </p:nvSpPr>
        <p:spPr>
          <a:xfrm>
            <a:off x="446533" y="457199"/>
            <a:ext cx="4210812" cy="94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3"/>
          <p:cNvSpPr/>
          <p:nvPr/>
        </p:nvSpPr>
        <p:spPr>
          <a:xfrm>
            <a:off x="4776743" y="457201"/>
            <a:ext cx="6834067" cy="94996"/>
          </a:xfrm>
          <a:prstGeom prst="rect">
            <a:avLst/>
          </a:prstGeom>
          <a:solidFill>
            <a:srgbClr val="3C47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3"/>
          <p:cNvSpPr txBox="1"/>
          <p:nvPr>
            <p:ph idx="1" type="body"/>
          </p:nvPr>
        </p:nvSpPr>
        <p:spPr>
          <a:xfrm>
            <a:off x="4776743" y="702156"/>
            <a:ext cx="6484091" cy="5156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Summary of scan targets:</a:t>
            </a:r>
            <a:endParaRPr/>
          </a:p>
          <a:p>
            <a:pPr indent="-70104" lvl="1" marL="457200" rtl="0" algn="l">
              <a:spcBef>
                <a:spcPts val="840"/>
              </a:spcBef>
              <a:spcAft>
                <a:spcPts val="0"/>
              </a:spcAft>
              <a:buSzPts val="1104"/>
              <a:buFont typeface="Noto Sans Symbols"/>
              <a:buChar char="◼"/>
            </a:pPr>
            <a:r>
              <a:rPr lang="en-US"/>
              <a:t>Number of devices scanned:</a:t>
            </a:r>
            <a:endParaRPr/>
          </a:p>
          <a:p>
            <a:pPr indent="-70104" lvl="1" marL="457200" rtl="0" algn="l">
              <a:spcBef>
                <a:spcPts val="840"/>
              </a:spcBef>
              <a:spcAft>
                <a:spcPts val="0"/>
              </a:spcAft>
              <a:buSzPts val="1104"/>
              <a:buFont typeface="Noto Sans Symbols"/>
              <a:buChar char="◼"/>
            </a:pPr>
            <a:r>
              <a:rPr lang="en-US"/>
              <a:t>Device type:</a:t>
            </a:r>
            <a:endParaRPr/>
          </a:p>
          <a:p>
            <a:pPr indent="-70104" lvl="1" marL="457200" rtl="0" algn="l">
              <a:spcBef>
                <a:spcPts val="840"/>
              </a:spcBef>
              <a:spcAft>
                <a:spcPts val="0"/>
              </a:spcAft>
              <a:buSzPts val="1104"/>
              <a:buFont typeface="Noto Sans Symbols"/>
              <a:buChar char="◼"/>
            </a:pPr>
            <a:r>
              <a:rPr lang="en-US"/>
              <a:t>Primary purpose of device: (describe what the devices are used for and what kind of data might be on them)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rPr lang="en-US"/>
              <a:t>(insert 2 screenshots from scan configuration window – one of the settings tab and one of the plugins tab)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4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4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4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50" name="Google Shape;150;p4"/>
          <p:cNvSpPr txBox="1"/>
          <p:nvPr>
            <p:ph type="title"/>
          </p:nvPr>
        </p:nvSpPr>
        <p:spPr>
          <a:xfrm>
            <a:off x="581193" y="702156"/>
            <a:ext cx="4076153" cy="51566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ill Sans"/>
              <a:buNone/>
            </a:pPr>
            <a:r>
              <a:rPr b="0" lang="en-US" sz="2800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VULNERABILITY SCAN RESULTS</a:t>
            </a:r>
            <a:endParaRPr/>
          </a:p>
        </p:txBody>
      </p:sp>
      <p:sp>
        <p:nvSpPr>
          <p:cNvPr id="151" name="Google Shape;151;p4"/>
          <p:cNvSpPr/>
          <p:nvPr/>
        </p:nvSpPr>
        <p:spPr>
          <a:xfrm>
            <a:off x="446533" y="457199"/>
            <a:ext cx="4210812" cy="94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4"/>
          <p:cNvSpPr/>
          <p:nvPr/>
        </p:nvSpPr>
        <p:spPr>
          <a:xfrm>
            <a:off x="4776743" y="457201"/>
            <a:ext cx="6834067" cy="94996"/>
          </a:xfrm>
          <a:prstGeom prst="rect">
            <a:avLst/>
          </a:prstGeom>
          <a:solidFill>
            <a:srgbClr val="3C47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4"/>
          <p:cNvSpPr txBox="1"/>
          <p:nvPr>
            <p:ph idx="1" type="body"/>
          </p:nvPr>
        </p:nvSpPr>
        <p:spPr>
          <a:xfrm>
            <a:off x="4776743" y="702156"/>
            <a:ext cx="6484091" cy="5156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Summary of findings:</a:t>
            </a:r>
            <a:endParaRPr/>
          </a:p>
          <a:p>
            <a:pPr indent="-70104" lvl="1" marL="457200" rtl="0" algn="l">
              <a:spcBef>
                <a:spcPts val="840"/>
              </a:spcBef>
              <a:spcAft>
                <a:spcPts val="0"/>
              </a:spcAft>
              <a:buSzPts val="1104"/>
              <a:buFont typeface="Noto Sans Symbols"/>
              <a:buChar char="◼"/>
            </a:pPr>
            <a:r>
              <a:rPr lang="en-US"/>
              <a:t>Total number of actionable findings: </a:t>
            </a:r>
            <a:endParaRPr/>
          </a:p>
          <a:p>
            <a:pPr indent="-58419" lvl="2" marL="914400" rtl="0" algn="l">
              <a:spcBef>
                <a:spcPts val="800"/>
              </a:spcBef>
              <a:spcAft>
                <a:spcPts val="0"/>
              </a:spcAft>
              <a:buSzPts val="920"/>
              <a:buFont typeface="Noto Sans Symbols"/>
              <a:buChar char="◼"/>
            </a:pPr>
            <a:r>
              <a:rPr lang="en-US"/>
              <a:t>Critical:</a:t>
            </a:r>
            <a:endParaRPr/>
          </a:p>
          <a:p>
            <a:pPr indent="-58419" lvl="2" marL="914400" rtl="0" algn="l">
              <a:spcBef>
                <a:spcPts val="800"/>
              </a:spcBef>
              <a:spcAft>
                <a:spcPts val="0"/>
              </a:spcAft>
              <a:buSzPts val="920"/>
              <a:buFont typeface="Noto Sans Symbols"/>
              <a:buChar char="◼"/>
            </a:pPr>
            <a:r>
              <a:rPr lang="en-US"/>
              <a:t>High: </a:t>
            </a:r>
            <a:endParaRPr/>
          </a:p>
          <a:p>
            <a:pPr indent="-58419" lvl="2" marL="914400" rtl="0" algn="l">
              <a:spcBef>
                <a:spcPts val="800"/>
              </a:spcBef>
              <a:spcAft>
                <a:spcPts val="0"/>
              </a:spcAft>
              <a:buSzPts val="920"/>
              <a:buFont typeface="Noto Sans Symbols"/>
              <a:buChar char="◼"/>
            </a:pPr>
            <a:r>
              <a:rPr lang="en-US"/>
              <a:t>Medium:</a:t>
            </a:r>
            <a:endParaRPr/>
          </a:p>
          <a:p>
            <a:pPr indent="-58419" lvl="2" marL="914400" rtl="0" algn="l">
              <a:spcBef>
                <a:spcPts val="800"/>
              </a:spcBef>
              <a:spcAft>
                <a:spcPts val="0"/>
              </a:spcAft>
              <a:buSzPts val="920"/>
              <a:buFont typeface="Noto Sans Symbols"/>
              <a:buChar char="◼"/>
            </a:pPr>
            <a:r>
              <a:rPr lang="en-US"/>
              <a:t>Low: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rPr lang="en-US"/>
              <a:t>(insert screenshot from scan results dashboard)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5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5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5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62" name="Google Shape;162;p5"/>
          <p:cNvSpPr txBox="1"/>
          <p:nvPr>
            <p:ph type="title"/>
          </p:nvPr>
        </p:nvSpPr>
        <p:spPr>
          <a:xfrm>
            <a:off x="581193" y="702156"/>
            <a:ext cx="4076153" cy="51566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ill Sans"/>
              <a:buNone/>
            </a:pPr>
            <a:r>
              <a:rPr b="0" lang="en-US" sz="2800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REMEDIATION RECOMMENDATION</a:t>
            </a:r>
            <a:endParaRPr/>
          </a:p>
        </p:txBody>
      </p:sp>
      <p:sp>
        <p:nvSpPr>
          <p:cNvPr id="163" name="Google Shape;163;p5"/>
          <p:cNvSpPr/>
          <p:nvPr/>
        </p:nvSpPr>
        <p:spPr>
          <a:xfrm>
            <a:off x="446533" y="457199"/>
            <a:ext cx="4210812" cy="94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5"/>
          <p:cNvSpPr/>
          <p:nvPr/>
        </p:nvSpPr>
        <p:spPr>
          <a:xfrm>
            <a:off x="4776743" y="457201"/>
            <a:ext cx="6834067" cy="94996"/>
          </a:xfrm>
          <a:prstGeom prst="rect">
            <a:avLst/>
          </a:prstGeom>
          <a:solidFill>
            <a:srgbClr val="3C47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5"/>
          <p:cNvSpPr txBox="1"/>
          <p:nvPr>
            <p:ph idx="1" type="body"/>
          </p:nvPr>
        </p:nvSpPr>
        <p:spPr>
          <a:xfrm>
            <a:off x="4776743" y="702157"/>
            <a:ext cx="6484091" cy="335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lang="en-US"/>
              <a:t>Fix within 7 days</a:t>
            </a:r>
            <a:endParaRPr/>
          </a:p>
        </p:txBody>
      </p:sp>
      <p:graphicFrame>
        <p:nvGraphicFramePr>
          <p:cNvPr id="166" name="Google Shape;166;p5"/>
          <p:cNvGraphicFramePr/>
          <p:nvPr/>
        </p:nvGraphicFramePr>
        <p:xfrm>
          <a:off x="4800102" y="1065378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{A3C0395A-9842-42C8-B4D9-9EC4036B6AB2}</a:tableStyleId>
              </a:tblPr>
              <a:tblGrid>
                <a:gridCol w="2161375"/>
                <a:gridCol w="2161375"/>
                <a:gridCol w="21613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/>
                        <a:t>Finding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Severity</a:t>
                      </a:r>
                      <a:r>
                        <a:rPr lang="en-US" sz="1600"/>
                        <a:t> Rating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Recommended Fix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67" name="Google Shape;167;p5"/>
          <p:cNvSpPr txBox="1"/>
          <p:nvPr/>
        </p:nvSpPr>
        <p:spPr>
          <a:xfrm>
            <a:off x="4776743" y="2592074"/>
            <a:ext cx="6484091" cy="335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Char char="◼"/>
            </a:pPr>
            <a:r>
              <a:rPr b="0" i="0" lang="en-US" sz="16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rPr>
              <a:t>Fix within 30 days </a:t>
            </a:r>
            <a:endParaRPr/>
          </a:p>
        </p:txBody>
      </p:sp>
      <p:graphicFrame>
        <p:nvGraphicFramePr>
          <p:cNvPr id="168" name="Google Shape;168;p5"/>
          <p:cNvGraphicFramePr/>
          <p:nvPr/>
        </p:nvGraphicFramePr>
        <p:xfrm>
          <a:off x="4856315" y="307842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{A3C0395A-9842-42C8-B4D9-9EC4036B6AB2}</a:tableStyleId>
              </a:tblPr>
              <a:tblGrid>
                <a:gridCol w="2161375"/>
                <a:gridCol w="2161375"/>
                <a:gridCol w="21613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Finding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Severity</a:t>
                      </a:r>
                      <a:r>
                        <a:rPr lang="en-US" sz="1600"/>
                        <a:t> Rating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Recommended Fix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169" name="Google Shape;169;p5"/>
          <p:cNvSpPr txBox="1"/>
          <p:nvPr/>
        </p:nvSpPr>
        <p:spPr>
          <a:xfrm>
            <a:off x="4776743" y="4680699"/>
            <a:ext cx="6484091" cy="3353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72"/>
              <a:buFont typeface="Noto Sans Symbols"/>
              <a:buChar char="◼"/>
            </a:pPr>
            <a:r>
              <a:rPr b="0" i="0" lang="en-US" sz="1600" u="none" cap="none" strike="noStrike">
                <a:solidFill>
                  <a:srgbClr val="3F3F3F"/>
                </a:solidFill>
                <a:latin typeface="Gill Sans"/>
                <a:ea typeface="Gill Sans"/>
                <a:cs typeface="Gill Sans"/>
                <a:sym typeface="Gill Sans"/>
              </a:rPr>
              <a:t>Fix within 60 days </a:t>
            </a:r>
            <a:endParaRPr/>
          </a:p>
        </p:txBody>
      </p:sp>
      <p:graphicFrame>
        <p:nvGraphicFramePr>
          <p:cNvPr id="170" name="Google Shape;170;p5"/>
          <p:cNvGraphicFramePr/>
          <p:nvPr/>
        </p:nvGraphicFramePr>
        <p:xfrm>
          <a:off x="4856315" y="516705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{A3C0395A-9842-42C8-B4D9-9EC4036B6AB2}</a:tableStyleId>
              </a:tblPr>
              <a:tblGrid>
                <a:gridCol w="2161375"/>
                <a:gridCol w="2161375"/>
                <a:gridCol w="2161375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Finding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Severity</a:t>
                      </a:r>
                      <a:r>
                        <a:rPr lang="en-US" sz="1600"/>
                        <a:t> Rating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Recommended Fix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6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6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6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79" name="Google Shape;179;p6"/>
          <p:cNvSpPr txBox="1"/>
          <p:nvPr>
            <p:ph type="title"/>
          </p:nvPr>
        </p:nvSpPr>
        <p:spPr>
          <a:xfrm>
            <a:off x="581193" y="702156"/>
            <a:ext cx="4076153" cy="51566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ill Sans"/>
              <a:buNone/>
            </a:pPr>
            <a:r>
              <a:rPr b="0" lang="en-US" sz="2800" cap="none">
                <a:solidFill>
                  <a:schemeClr val="dk2"/>
                </a:solidFill>
                <a:latin typeface="Gill Sans"/>
                <a:ea typeface="Gill Sans"/>
                <a:cs typeface="Gill Sans"/>
                <a:sym typeface="Gill Sans"/>
              </a:rPr>
              <a:t>PASSWORD PENETRATION TEST OUTCOME</a:t>
            </a:r>
            <a:endParaRPr/>
          </a:p>
        </p:txBody>
      </p:sp>
      <p:sp>
        <p:nvSpPr>
          <p:cNvPr id="180" name="Google Shape;180;p6"/>
          <p:cNvSpPr/>
          <p:nvPr/>
        </p:nvSpPr>
        <p:spPr>
          <a:xfrm>
            <a:off x="446533" y="457199"/>
            <a:ext cx="4210812" cy="94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6"/>
          <p:cNvSpPr/>
          <p:nvPr/>
        </p:nvSpPr>
        <p:spPr>
          <a:xfrm>
            <a:off x="4776743" y="457201"/>
            <a:ext cx="6834067" cy="94996"/>
          </a:xfrm>
          <a:prstGeom prst="rect">
            <a:avLst/>
          </a:prstGeom>
          <a:solidFill>
            <a:srgbClr val="3C474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6"/>
          <p:cNvSpPr txBox="1"/>
          <p:nvPr>
            <p:ph idx="1" type="body"/>
          </p:nvPr>
        </p:nvSpPr>
        <p:spPr>
          <a:xfrm>
            <a:off x="4776743" y="702156"/>
            <a:ext cx="6484091" cy="5156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Methodology: </a:t>
            </a:r>
            <a:r>
              <a:rPr lang="en-US"/>
              <a:t>(Summarize steps taken to test password security)</a:t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Number of passwords tested: </a:t>
            </a:r>
            <a:r>
              <a:rPr lang="en-US"/>
              <a:t>(insert number)</a:t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Number of passwords cracked: </a:t>
            </a:r>
            <a:r>
              <a:rPr lang="en-US"/>
              <a:t>(insert number)</a:t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Evidence of weak passwords: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t/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rPr lang="en-US"/>
              <a:t>(insert screenshot of cracked passwords and command used to launch attack)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t/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b="1" lang="en-US"/>
              <a:t>Recommended steps to improve passwords security: </a:t>
            </a:r>
            <a:r>
              <a:rPr lang="en-US"/>
              <a:t>(Summarize best practice recommendations to avoid </a:t>
            </a:r>
            <a:r>
              <a:rPr lang="en-US"/>
              <a:t>brute force</a:t>
            </a:r>
            <a:r>
              <a:rPr lang="en-US"/>
              <a:t> attacks in the future)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"/>
          <p:cNvSpPr txBox="1"/>
          <p:nvPr>
            <p:ph type="title"/>
          </p:nvPr>
        </p:nvSpPr>
        <p:spPr>
          <a:xfrm>
            <a:off x="581193" y="702156"/>
            <a:ext cx="4076153" cy="51566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ill Sans"/>
              <a:buNone/>
            </a:pPr>
            <a:r>
              <a:rPr lang="en-US" sz="2800">
                <a:solidFill>
                  <a:schemeClr val="dk2"/>
                </a:solidFill>
              </a:rPr>
              <a:t>INCIDENT RESPONSE PRELIMINARY ASSESSMENT</a:t>
            </a:r>
            <a:endParaRPr b="0" sz="2800" cap="none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88" name="Google Shape;188;p7"/>
          <p:cNvSpPr txBox="1"/>
          <p:nvPr>
            <p:ph idx="1" type="body"/>
          </p:nvPr>
        </p:nvSpPr>
        <p:spPr>
          <a:xfrm>
            <a:off x="4776743" y="702156"/>
            <a:ext cx="6484091" cy="5156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lang="en-US"/>
              <a:t>Summarize ongoing incident: </a:t>
            </a:r>
            <a:endParaRPr/>
          </a:p>
          <a:p>
            <a:pPr indent="-70104" lvl="1" marL="457200" rtl="0" algn="l">
              <a:spcBef>
                <a:spcPts val="840"/>
              </a:spcBef>
              <a:spcAft>
                <a:spcPts val="0"/>
              </a:spcAft>
              <a:buSzPts val="1104"/>
              <a:buFont typeface="Noto Sans Symbols"/>
              <a:buChar char="◼"/>
            </a:pPr>
            <a:r>
              <a:rPr lang="en-US"/>
              <a:t>What do you know so far?</a:t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lang="en-US"/>
              <a:t>Document actions or notes from the following steps of the initial incident response checklist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1: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2: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3: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4: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6: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rPr lang="en-US"/>
              <a:t>(Add another slide if needed)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8"/>
          <p:cNvSpPr txBox="1"/>
          <p:nvPr>
            <p:ph type="title"/>
          </p:nvPr>
        </p:nvSpPr>
        <p:spPr>
          <a:xfrm>
            <a:off x="581193" y="702156"/>
            <a:ext cx="4076153" cy="51566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Gill Sans"/>
              <a:buNone/>
            </a:pPr>
            <a:r>
              <a:rPr lang="en-US" sz="2800">
                <a:solidFill>
                  <a:schemeClr val="dk2"/>
                </a:solidFill>
              </a:rPr>
              <a:t>INCIDENT RESPONSE RECOMMENDED ACTION</a:t>
            </a:r>
            <a:endParaRPr b="0" sz="2800" cap="none">
              <a:solidFill>
                <a:schemeClr val="dk2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194" name="Google Shape;194;p8"/>
          <p:cNvSpPr txBox="1"/>
          <p:nvPr>
            <p:ph idx="1" type="body"/>
          </p:nvPr>
        </p:nvSpPr>
        <p:spPr>
          <a:xfrm>
            <a:off x="4776743" y="702156"/>
            <a:ext cx="6484091" cy="51566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-93472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lang="en-US">
                <a:solidFill>
                  <a:srgbClr val="404040"/>
                </a:solidFill>
                <a:latin typeface="Arial"/>
                <a:ea typeface="Arial"/>
                <a:cs typeface="Arial"/>
                <a:sym typeface="Arial"/>
              </a:rPr>
              <a:t>Summarize recommendation to contain, eradicate, and recover:</a:t>
            </a:r>
            <a:endParaRPr/>
          </a:p>
          <a:p>
            <a:pPr indent="-70104" lvl="1" marL="457200" rtl="0" algn="l">
              <a:spcBef>
                <a:spcPts val="840"/>
              </a:spcBef>
              <a:spcAft>
                <a:spcPts val="0"/>
              </a:spcAft>
              <a:buSzPts val="1104"/>
              <a:buFont typeface="Noto Sans Symbols"/>
              <a:buChar char="◼"/>
            </a:pPr>
            <a:r>
              <a:rPr lang="en-US"/>
              <a:t>Describe the overall recommended containment, eradication, and recovery plan</a:t>
            </a:r>
            <a:endParaRPr/>
          </a:p>
          <a:p>
            <a:pPr indent="-93472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Noto Sans Symbols"/>
              <a:buChar char="◼"/>
            </a:pPr>
            <a:r>
              <a:rPr lang="en-US"/>
              <a:t>Documented actions and notes from the IR checklist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7: </a:t>
            </a:r>
            <a:r>
              <a:rPr i="1" lang="en-US"/>
              <a:t>(Tip: Select procedures you’d recommend for this type of incident)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8: 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9: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Font typeface="Arial"/>
              <a:buChar char="•"/>
            </a:pPr>
            <a:r>
              <a:rPr lang="en-US"/>
              <a:t>Step 12: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920"/>
              </a:spcBef>
              <a:spcAft>
                <a:spcPts val="0"/>
              </a:spcAft>
              <a:buSzPts val="1472"/>
              <a:buNone/>
            </a:pPr>
            <a:r>
              <a:rPr lang="en-US"/>
              <a:t>(Add another slide if needed)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videndVTI">
  <a:themeElements>
    <a:clrScheme name="AnalogousFromDarkSeedRightStep">
      <a:dk1>
        <a:srgbClr val="000000"/>
      </a:dk1>
      <a:lt1>
        <a:srgbClr val="FFFFFF"/>
      </a:lt1>
      <a:dk2>
        <a:srgbClr val="243741"/>
      </a:dk2>
      <a:lt2>
        <a:srgbClr val="E8E4E2"/>
      </a:lt2>
      <a:accent1>
        <a:srgbClr val="3DA2D3"/>
      </a:accent1>
      <a:accent2>
        <a:srgbClr val="375BC5"/>
      </a:accent2>
      <a:accent3>
        <a:srgbClr val="604AD6"/>
      </a:accent3>
      <a:accent4>
        <a:srgbClr val="8938C5"/>
      </a:accent4>
      <a:accent5>
        <a:srgbClr val="D23DD3"/>
      </a:accent5>
      <a:accent6>
        <a:srgbClr val="C12B84"/>
      </a:accent6>
      <a:hlink>
        <a:srgbClr val="419230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DividendVTI">
  <a:themeElements>
    <a:clrScheme name="AnalogousFromDarkSeedRightStep">
      <a:dk1>
        <a:srgbClr val="000000"/>
      </a:dk1>
      <a:lt1>
        <a:srgbClr val="FFFFFF"/>
      </a:lt1>
      <a:dk2>
        <a:srgbClr val="243741"/>
      </a:dk2>
      <a:lt2>
        <a:srgbClr val="E8E4E2"/>
      </a:lt2>
      <a:accent1>
        <a:srgbClr val="3DA2D3"/>
      </a:accent1>
      <a:accent2>
        <a:srgbClr val="375BC5"/>
      </a:accent2>
      <a:accent3>
        <a:srgbClr val="604AD6"/>
      </a:accent3>
      <a:accent4>
        <a:srgbClr val="8938C5"/>
      </a:accent4>
      <a:accent5>
        <a:srgbClr val="D23DD3"/>
      </a:accent5>
      <a:accent6>
        <a:srgbClr val="C12B84"/>
      </a:accent6>
      <a:hlink>
        <a:srgbClr val="419230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2020-04-24T02:20:58Z</dcterms:created>
  <dc:creator>Christine Izuakor</dc:creator>
</cp:coreProperties>
</file>